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</p:sldIdLst>
  <p:sldSz cx="28800425" cy="43200638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40"/>
    <p:restoredTop sz="95934"/>
  </p:normalViewPr>
  <p:slideViewPr>
    <p:cSldViewPr snapToGrid="0" snapToObjects="1">
      <p:cViewPr varScale="1">
        <p:scale>
          <a:sx n="17" d="100"/>
          <a:sy n="17" d="100"/>
        </p:scale>
        <p:origin x="978" y="132"/>
      </p:cViewPr>
      <p:guideLst>
        <p:guide orient="horz" pos="13606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o-RO"/>
              <a:t>Bromus arvensis L.</a:t>
            </a:r>
            <a:endParaRPr lang="en-US"/>
          </a:p>
        </c:rich>
      </c:tx>
      <c:layout>
        <c:manualLayout>
          <c:xMode val="edge"/>
          <c:yMode val="edge"/>
          <c:x val="0.33674863387978099"/>
          <c:y val="1.89753320683112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435541736426701"/>
          <c:y val="0.13043478260869601"/>
          <c:w val="0.71451805788088996"/>
          <c:h val="0.59551192145862597"/>
        </c:manualLayout>
      </c:layout>
      <c:scatterChart>
        <c:scatterStyle val="smoothMarker"/>
        <c:varyColors val="0"/>
        <c:ser>
          <c:idx val="0"/>
          <c:order val="0"/>
          <c:spPr>
            <a:ln w="127000" cap="rnd" cmpd="dbl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879781420765104E-2"/>
                  <c:y val="-1.8518629194121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C8-4C28-991E-E772C445A77A}"/>
                </c:ext>
              </c:extLst>
            </c:dLbl>
            <c:dLbl>
              <c:idx val="1"/>
              <c:layout>
                <c:manualLayout>
                  <c:x val="-8.9207650273224096E-2"/>
                  <c:y val="-3.2407476579658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C8-4C28-991E-E772C445A77A}"/>
                </c:ext>
              </c:extLst>
            </c:dLbl>
            <c:dLbl>
              <c:idx val="2"/>
              <c:layout>
                <c:manualLayout>
                  <c:x val="-9.1985428051001905E-2"/>
                  <c:y val="-4.6296323965196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C8-4C28-991E-E772C445A77A}"/>
                </c:ext>
              </c:extLst>
            </c:dLbl>
            <c:dLbl>
              <c:idx val="3"/>
              <c:layout>
                <c:manualLayout>
                  <c:x val="-9.8542805100182193E-2"/>
                  <c:y val="-1.8518629194121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C8-4C28-991E-E772C445A77A}"/>
                </c:ext>
              </c:extLst>
            </c:dLbl>
            <c:dLbl>
              <c:idx val="4"/>
              <c:layout>
                <c:manualLayout>
                  <c:x val="0"/>
                  <c:y val="-5.5555555555555601E-2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20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C8-4C28-991E-E772C445A77A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Sheet1!$A$1:$H$1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Sheet1!$A$2:$H$2</c:f>
              <c:numCache>
                <c:formatCode>General</c:formatCode>
                <c:ptCount val="8"/>
                <c:pt idx="0">
                  <c:v>2</c:v>
                </c:pt>
                <c:pt idx="1">
                  <c:v>8</c:v>
                </c:pt>
                <c:pt idx="2">
                  <c:v>12</c:v>
                </c:pt>
                <c:pt idx="3">
                  <c:v>21</c:v>
                </c:pt>
                <c:pt idx="4">
                  <c:v>25</c:v>
                </c:pt>
                <c:pt idx="5">
                  <c:v>16</c:v>
                </c:pt>
                <c:pt idx="6">
                  <c:v>10</c:v>
                </c:pt>
                <c:pt idx="7">
                  <c:v>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2C8-4C28-991E-E772C445A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90304"/>
        <c:axId val="48298464"/>
      </c:scatterChart>
      <c:valAx>
        <c:axId val="48290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 err="1"/>
                  <a:t>Lungime</a:t>
                </a:r>
                <a:r>
                  <a:rPr lang="en-US" dirty="0"/>
                  <a:t> </a:t>
                </a:r>
                <a:r>
                  <a:rPr lang="en-US" dirty="0" err="1"/>
                  <a:t>panicul</a:t>
                </a:r>
                <a:r>
                  <a:rPr lang="ro-RO" dirty="0"/>
                  <a:t>, cm: -12 -14 -16 -18 </a:t>
                </a:r>
                <a:r>
                  <a:rPr lang="ro-RO" u="sng" dirty="0">
                    <a:solidFill>
                      <a:srgbClr val="FF0000"/>
                    </a:solidFill>
                  </a:rPr>
                  <a:t>-20 </a:t>
                </a:r>
              </a:p>
              <a:p>
                <a:pPr>
                  <a:defRPr/>
                </a:pPr>
                <a:r>
                  <a:rPr lang="ro-RO" dirty="0"/>
                  <a:t>-22 -24 -26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3578700926494431"/>
              <c:y val="0.850959244789920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2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298464"/>
        <c:crosses val="autoZero"/>
        <c:crossBetween val="midCat"/>
      </c:valAx>
      <c:valAx>
        <c:axId val="4829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o-RO"/>
                  <a:t>Fre</a:t>
                </a:r>
                <a:r>
                  <a:rPr lang="en-US"/>
                  <a:t>cven</a:t>
                </a:r>
                <a:r>
                  <a:rPr lang="ro-RO"/>
                  <a:t>ța, 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68009623797025E-2"/>
              <c:y val="0.3581904345290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2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290304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4cb3694f-c874-4f32-88b7-cbdb25307313}"/>
      </c:ext>
    </c:extLst>
  </c:chart>
  <c:spPr>
    <a:solidFill>
      <a:schemeClr val="accent1">
        <a:lumMod val="20000"/>
        <a:lumOff val="80000"/>
      </a:schemeClr>
    </a:solidFill>
    <a:ln w="6350" cap="flat" cmpd="sng" algn="ctr">
      <a:solidFill>
        <a:schemeClr val="accent1"/>
      </a:solidFill>
      <a:round/>
    </a:ln>
    <a:effectLst/>
  </c:spPr>
  <c:txPr>
    <a:bodyPr/>
    <a:lstStyle/>
    <a:p>
      <a:pPr>
        <a:defRPr lang="en-US" sz="2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o-RO"/>
              <a:t>Bromus secalinus L.</a:t>
            </a:r>
            <a:endParaRPr lang="en-US"/>
          </a:p>
        </c:rich>
      </c:tx>
      <c:layout>
        <c:manualLayout>
          <c:xMode val="edge"/>
          <c:yMode val="edge"/>
          <c:x val="0.33378778701613299"/>
          <c:y val="1.336674669173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884606207440899"/>
          <c:y val="0.12076855635978199"/>
          <c:w val="0.73656186333351703"/>
          <c:h val="0.63852948946395105"/>
        </c:manualLayout>
      </c:layout>
      <c:scatterChart>
        <c:scatterStyle val="lineMarker"/>
        <c:varyColors val="0"/>
        <c:ser>
          <c:idx val="0"/>
          <c:order val="0"/>
          <c:spPr>
            <a:ln w="3175" cap="rnd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</a:ln>
          </c:spPr>
          <c:marker>
            <c:symbol val="circle"/>
            <c:size val="16"/>
            <c:spPr>
              <a:solidFill>
                <a:schemeClr val="accent4">
                  <a:lumMod val="40000"/>
                  <a:lumOff val="60000"/>
                </a:schemeClr>
              </a:solidFill>
              <a:ln w="12700"/>
            </c:spPr>
          </c:marker>
          <c:trendline>
            <c:spPr>
              <a:ln w="38100" cap="rnd" cmpd="sng" algn="ctr">
                <a:solidFill>
                  <a:srgbClr val="C00000"/>
                </a:solidFill>
                <a:prstDash val="solid"/>
                <a:round/>
              </a:ln>
            </c:spPr>
            <c:trendlineType val="linear"/>
            <c:dispRSqr val="0"/>
            <c:dispEq val="0"/>
          </c:trendline>
          <c:trendline>
            <c:spPr>
              <a:ln w="123825" cap="rnd" cmpd="tri" algn="ctr">
                <a:solidFill>
                  <a:srgbClr val="C00000"/>
                </a:solidFill>
                <a:prstDash val="solid"/>
                <a:round/>
              </a:ln>
            </c:spPr>
            <c:trendlineType val="linear"/>
            <c:dispRSqr val="1"/>
            <c:dispEq val="1"/>
            <c:trendlineLbl>
              <c:layout>
                <c:manualLayout>
                  <c:x val="0.31669438173375197"/>
                  <c:y val="0.34485311839885302"/>
                </c:manualLayout>
              </c:layout>
              <c:tx>
                <c:rich>
                  <a:bodyPr rot="0" vert="horz"/>
                  <a:lstStyle/>
                  <a:p>
                    <a:pPr>
                      <a:defRPr b="1"/>
                    </a:pPr>
                    <a:r>
                      <a:rPr lang="en-US" b="1"/>
                      <a:t>y = 1.177x + 18.079</a:t>
                    </a:r>
                    <a:endParaRPr lang="ro-RO" b="1"/>
                  </a:p>
                  <a:p>
                    <a:pPr>
                      <a:defRPr b="1"/>
                    </a:pPr>
                    <a:r>
                      <a:rPr lang="ro-RO" b="1"/>
                      <a:t>r = 0.415***</a:t>
                    </a:r>
                    <a:endParaRPr lang="en-US" b="1"/>
                  </a:p>
                </c:rich>
              </c:tx>
              <c:numFmt formatCode="General" sourceLinked="0"/>
            </c:trendlineLbl>
          </c:trendline>
          <c:xVal>
            <c:numRef>
              <c:f>[Microsoft_Excel_Worksheet9.xlsx]Sheet1!$A$74:$CV$74</c:f>
              <c:numCache>
                <c:formatCode>General</c:formatCode>
                <c:ptCount val="100"/>
                <c:pt idx="0">
                  <c:v>13.2</c:v>
                </c:pt>
                <c:pt idx="1">
                  <c:v>11.6</c:v>
                </c:pt>
                <c:pt idx="2">
                  <c:v>13.1</c:v>
                </c:pt>
                <c:pt idx="3">
                  <c:v>15.6</c:v>
                </c:pt>
                <c:pt idx="4">
                  <c:v>13</c:v>
                </c:pt>
                <c:pt idx="5">
                  <c:v>12.2</c:v>
                </c:pt>
                <c:pt idx="6">
                  <c:v>9.9</c:v>
                </c:pt>
                <c:pt idx="7">
                  <c:v>13.9</c:v>
                </c:pt>
                <c:pt idx="8">
                  <c:v>11.9</c:v>
                </c:pt>
                <c:pt idx="9">
                  <c:v>16.7</c:v>
                </c:pt>
                <c:pt idx="10">
                  <c:v>16.8</c:v>
                </c:pt>
                <c:pt idx="11">
                  <c:v>16.899999999999999</c:v>
                </c:pt>
                <c:pt idx="12">
                  <c:v>11.3</c:v>
                </c:pt>
                <c:pt idx="13">
                  <c:v>12.2</c:v>
                </c:pt>
                <c:pt idx="14">
                  <c:v>14.4</c:v>
                </c:pt>
                <c:pt idx="15">
                  <c:v>13</c:v>
                </c:pt>
                <c:pt idx="16">
                  <c:v>10.199999999999999</c:v>
                </c:pt>
                <c:pt idx="17">
                  <c:v>14.2</c:v>
                </c:pt>
                <c:pt idx="18">
                  <c:v>12.1</c:v>
                </c:pt>
                <c:pt idx="19">
                  <c:v>12.8</c:v>
                </c:pt>
                <c:pt idx="20">
                  <c:v>16.600000000000001</c:v>
                </c:pt>
                <c:pt idx="21">
                  <c:v>17.600000000000001</c:v>
                </c:pt>
                <c:pt idx="22">
                  <c:v>16.899999999999999</c:v>
                </c:pt>
                <c:pt idx="23">
                  <c:v>17.3</c:v>
                </c:pt>
                <c:pt idx="24">
                  <c:v>17</c:v>
                </c:pt>
                <c:pt idx="25">
                  <c:v>14.9</c:v>
                </c:pt>
                <c:pt idx="26">
                  <c:v>16.8</c:v>
                </c:pt>
                <c:pt idx="27">
                  <c:v>17.100000000000001</c:v>
                </c:pt>
                <c:pt idx="28">
                  <c:v>15.5</c:v>
                </c:pt>
                <c:pt idx="29">
                  <c:v>16.2</c:v>
                </c:pt>
                <c:pt idx="30">
                  <c:v>19.5</c:v>
                </c:pt>
                <c:pt idx="31">
                  <c:v>17.5</c:v>
                </c:pt>
                <c:pt idx="32">
                  <c:v>19.2</c:v>
                </c:pt>
                <c:pt idx="33">
                  <c:v>14</c:v>
                </c:pt>
                <c:pt idx="34">
                  <c:v>14.5</c:v>
                </c:pt>
                <c:pt idx="35">
                  <c:v>19.600000000000001</c:v>
                </c:pt>
                <c:pt idx="36">
                  <c:v>15.5</c:v>
                </c:pt>
                <c:pt idx="37">
                  <c:v>15.8</c:v>
                </c:pt>
                <c:pt idx="38">
                  <c:v>18.600000000000001</c:v>
                </c:pt>
                <c:pt idx="39">
                  <c:v>17.100000000000001</c:v>
                </c:pt>
                <c:pt idx="40">
                  <c:v>14.7</c:v>
                </c:pt>
                <c:pt idx="41">
                  <c:v>14.4</c:v>
                </c:pt>
                <c:pt idx="42">
                  <c:v>11.5</c:v>
                </c:pt>
                <c:pt idx="43">
                  <c:v>10.199999999999999</c:v>
                </c:pt>
                <c:pt idx="44">
                  <c:v>15.1</c:v>
                </c:pt>
                <c:pt idx="45">
                  <c:v>14.8</c:v>
                </c:pt>
                <c:pt idx="46">
                  <c:v>14.8</c:v>
                </c:pt>
                <c:pt idx="47">
                  <c:v>14.6</c:v>
                </c:pt>
                <c:pt idx="48">
                  <c:v>15.4</c:v>
                </c:pt>
                <c:pt idx="49">
                  <c:v>12.1</c:v>
                </c:pt>
                <c:pt idx="50">
                  <c:v>17.2</c:v>
                </c:pt>
                <c:pt idx="51">
                  <c:v>17</c:v>
                </c:pt>
                <c:pt idx="52">
                  <c:v>15.1</c:v>
                </c:pt>
                <c:pt idx="53">
                  <c:v>15.7</c:v>
                </c:pt>
                <c:pt idx="54">
                  <c:v>16.899999999999999</c:v>
                </c:pt>
                <c:pt idx="55">
                  <c:v>17.3</c:v>
                </c:pt>
                <c:pt idx="56">
                  <c:v>16.100000000000001</c:v>
                </c:pt>
                <c:pt idx="57">
                  <c:v>16.7</c:v>
                </c:pt>
                <c:pt idx="58">
                  <c:v>15.2</c:v>
                </c:pt>
                <c:pt idx="59">
                  <c:v>15.2</c:v>
                </c:pt>
                <c:pt idx="60">
                  <c:v>13.6</c:v>
                </c:pt>
                <c:pt idx="61">
                  <c:v>12</c:v>
                </c:pt>
                <c:pt idx="62">
                  <c:v>10</c:v>
                </c:pt>
                <c:pt idx="63">
                  <c:v>12.3</c:v>
                </c:pt>
                <c:pt idx="64">
                  <c:v>14.6</c:v>
                </c:pt>
                <c:pt idx="65">
                  <c:v>13.1</c:v>
                </c:pt>
                <c:pt idx="66">
                  <c:v>13.6</c:v>
                </c:pt>
                <c:pt idx="67">
                  <c:v>13.4</c:v>
                </c:pt>
                <c:pt idx="68">
                  <c:v>10.8</c:v>
                </c:pt>
                <c:pt idx="69">
                  <c:v>14.6</c:v>
                </c:pt>
                <c:pt idx="70">
                  <c:v>14.8</c:v>
                </c:pt>
                <c:pt idx="71">
                  <c:v>14.8</c:v>
                </c:pt>
                <c:pt idx="72">
                  <c:v>18.2</c:v>
                </c:pt>
                <c:pt idx="73">
                  <c:v>10.1</c:v>
                </c:pt>
                <c:pt idx="74">
                  <c:v>8</c:v>
                </c:pt>
                <c:pt idx="75">
                  <c:v>9.8000000000000007</c:v>
                </c:pt>
                <c:pt idx="76">
                  <c:v>12.4</c:v>
                </c:pt>
                <c:pt idx="77">
                  <c:v>14</c:v>
                </c:pt>
                <c:pt idx="78">
                  <c:v>12.3</c:v>
                </c:pt>
                <c:pt idx="79">
                  <c:v>14.9</c:v>
                </c:pt>
                <c:pt idx="80">
                  <c:v>15.7</c:v>
                </c:pt>
                <c:pt idx="81">
                  <c:v>15</c:v>
                </c:pt>
                <c:pt idx="82">
                  <c:v>17.8</c:v>
                </c:pt>
                <c:pt idx="83">
                  <c:v>13.6</c:v>
                </c:pt>
                <c:pt idx="84">
                  <c:v>15.8</c:v>
                </c:pt>
                <c:pt idx="85">
                  <c:v>15.2</c:v>
                </c:pt>
                <c:pt idx="86">
                  <c:v>13.7</c:v>
                </c:pt>
                <c:pt idx="87">
                  <c:v>15.3</c:v>
                </c:pt>
                <c:pt idx="88">
                  <c:v>15.6</c:v>
                </c:pt>
                <c:pt idx="89">
                  <c:v>12.7</c:v>
                </c:pt>
                <c:pt idx="90">
                  <c:v>20</c:v>
                </c:pt>
                <c:pt idx="91">
                  <c:v>19</c:v>
                </c:pt>
                <c:pt idx="92">
                  <c:v>20.5</c:v>
                </c:pt>
                <c:pt idx="93">
                  <c:v>17</c:v>
                </c:pt>
                <c:pt idx="94">
                  <c:v>20.3</c:v>
                </c:pt>
                <c:pt idx="95">
                  <c:v>15.9</c:v>
                </c:pt>
                <c:pt idx="96">
                  <c:v>17.100000000000001</c:v>
                </c:pt>
                <c:pt idx="97">
                  <c:v>15</c:v>
                </c:pt>
                <c:pt idx="98">
                  <c:v>17.600000000000001</c:v>
                </c:pt>
                <c:pt idx="99">
                  <c:v>18</c:v>
                </c:pt>
              </c:numCache>
            </c:numRef>
          </c:xVal>
          <c:yVal>
            <c:numRef>
              <c:f>[Microsoft_Excel_Worksheet9.xlsx]Sheet1!$A$75:$CV$75</c:f>
              <c:numCache>
                <c:formatCode>General</c:formatCode>
                <c:ptCount val="100"/>
                <c:pt idx="0">
                  <c:v>34</c:v>
                </c:pt>
                <c:pt idx="1">
                  <c:v>38</c:v>
                </c:pt>
                <c:pt idx="2">
                  <c:v>23</c:v>
                </c:pt>
                <c:pt idx="3">
                  <c:v>36</c:v>
                </c:pt>
                <c:pt idx="4">
                  <c:v>38</c:v>
                </c:pt>
                <c:pt idx="5">
                  <c:v>43</c:v>
                </c:pt>
                <c:pt idx="6">
                  <c:v>34</c:v>
                </c:pt>
                <c:pt idx="7">
                  <c:v>36</c:v>
                </c:pt>
                <c:pt idx="8">
                  <c:v>41</c:v>
                </c:pt>
                <c:pt idx="9">
                  <c:v>29</c:v>
                </c:pt>
                <c:pt idx="10">
                  <c:v>33</c:v>
                </c:pt>
                <c:pt idx="11">
                  <c:v>32</c:v>
                </c:pt>
                <c:pt idx="12">
                  <c:v>49</c:v>
                </c:pt>
                <c:pt idx="13">
                  <c:v>31</c:v>
                </c:pt>
                <c:pt idx="14">
                  <c:v>29</c:v>
                </c:pt>
                <c:pt idx="15">
                  <c:v>23</c:v>
                </c:pt>
                <c:pt idx="16">
                  <c:v>27</c:v>
                </c:pt>
                <c:pt idx="17">
                  <c:v>30</c:v>
                </c:pt>
                <c:pt idx="18">
                  <c:v>35</c:v>
                </c:pt>
                <c:pt idx="19">
                  <c:v>32</c:v>
                </c:pt>
                <c:pt idx="20">
                  <c:v>30</c:v>
                </c:pt>
                <c:pt idx="21">
                  <c:v>40</c:v>
                </c:pt>
                <c:pt idx="22">
                  <c:v>35</c:v>
                </c:pt>
                <c:pt idx="23">
                  <c:v>40</c:v>
                </c:pt>
                <c:pt idx="24">
                  <c:v>39</c:v>
                </c:pt>
                <c:pt idx="25">
                  <c:v>32</c:v>
                </c:pt>
                <c:pt idx="26">
                  <c:v>41</c:v>
                </c:pt>
                <c:pt idx="27">
                  <c:v>43</c:v>
                </c:pt>
                <c:pt idx="28">
                  <c:v>40</c:v>
                </c:pt>
                <c:pt idx="29">
                  <c:v>38</c:v>
                </c:pt>
                <c:pt idx="30">
                  <c:v>49</c:v>
                </c:pt>
                <c:pt idx="31">
                  <c:v>31</c:v>
                </c:pt>
                <c:pt idx="32">
                  <c:v>50</c:v>
                </c:pt>
                <c:pt idx="33">
                  <c:v>31</c:v>
                </c:pt>
                <c:pt idx="34">
                  <c:v>33</c:v>
                </c:pt>
                <c:pt idx="35">
                  <c:v>42</c:v>
                </c:pt>
                <c:pt idx="36">
                  <c:v>48</c:v>
                </c:pt>
                <c:pt idx="37">
                  <c:v>44</c:v>
                </c:pt>
                <c:pt idx="38">
                  <c:v>35</c:v>
                </c:pt>
                <c:pt idx="39">
                  <c:v>38</c:v>
                </c:pt>
                <c:pt idx="40">
                  <c:v>38</c:v>
                </c:pt>
                <c:pt idx="41">
                  <c:v>34</c:v>
                </c:pt>
                <c:pt idx="42">
                  <c:v>38</c:v>
                </c:pt>
                <c:pt idx="43">
                  <c:v>33</c:v>
                </c:pt>
                <c:pt idx="44">
                  <c:v>40</c:v>
                </c:pt>
                <c:pt idx="45">
                  <c:v>33</c:v>
                </c:pt>
                <c:pt idx="46">
                  <c:v>36</c:v>
                </c:pt>
                <c:pt idx="47">
                  <c:v>29</c:v>
                </c:pt>
                <c:pt idx="48">
                  <c:v>32</c:v>
                </c:pt>
                <c:pt idx="49">
                  <c:v>40</c:v>
                </c:pt>
                <c:pt idx="50">
                  <c:v>39</c:v>
                </c:pt>
                <c:pt idx="51">
                  <c:v>42</c:v>
                </c:pt>
                <c:pt idx="52">
                  <c:v>31</c:v>
                </c:pt>
                <c:pt idx="53">
                  <c:v>34</c:v>
                </c:pt>
                <c:pt idx="54">
                  <c:v>41</c:v>
                </c:pt>
                <c:pt idx="55">
                  <c:v>33</c:v>
                </c:pt>
                <c:pt idx="56">
                  <c:v>36</c:v>
                </c:pt>
                <c:pt idx="57">
                  <c:v>42</c:v>
                </c:pt>
                <c:pt idx="58">
                  <c:v>37</c:v>
                </c:pt>
                <c:pt idx="59">
                  <c:v>41</c:v>
                </c:pt>
                <c:pt idx="60">
                  <c:v>34</c:v>
                </c:pt>
                <c:pt idx="61">
                  <c:v>26</c:v>
                </c:pt>
                <c:pt idx="62">
                  <c:v>40</c:v>
                </c:pt>
                <c:pt idx="63">
                  <c:v>33</c:v>
                </c:pt>
                <c:pt idx="64">
                  <c:v>33</c:v>
                </c:pt>
                <c:pt idx="65">
                  <c:v>25</c:v>
                </c:pt>
                <c:pt idx="66">
                  <c:v>33</c:v>
                </c:pt>
                <c:pt idx="67">
                  <c:v>36</c:v>
                </c:pt>
                <c:pt idx="68">
                  <c:v>45</c:v>
                </c:pt>
                <c:pt idx="69">
                  <c:v>23</c:v>
                </c:pt>
                <c:pt idx="70">
                  <c:v>31</c:v>
                </c:pt>
                <c:pt idx="71">
                  <c:v>21</c:v>
                </c:pt>
                <c:pt idx="72">
                  <c:v>47</c:v>
                </c:pt>
                <c:pt idx="73">
                  <c:v>34</c:v>
                </c:pt>
                <c:pt idx="74">
                  <c:v>18</c:v>
                </c:pt>
                <c:pt idx="75">
                  <c:v>40</c:v>
                </c:pt>
                <c:pt idx="76">
                  <c:v>45</c:v>
                </c:pt>
                <c:pt idx="77">
                  <c:v>15</c:v>
                </c:pt>
                <c:pt idx="78">
                  <c:v>34</c:v>
                </c:pt>
                <c:pt idx="79">
                  <c:v>24</c:v>
                </c:pt>
                <c:pt idx="80">
                  <c:v>30</c:v>
                </c:pt>
                <c:pt idx="81">
                  <c:v>37</c:v>
                </c:pt>
                <c:pt idx="82">
                  <c:v>41</c:v>
                </c:pt>
                <c:pt idx="83">
                  <c:v>27</c:v>
                </c:pt>
                <c:pt idx="84">
                  <c:v>33</c:v>
                </c:pt>
                <c:pt idx="85">
                  <c:v>34</c:v>
                </c:pt>
                <c:pt idx="86">
                  <c:v>31</c:v>
                </c:pt>
                <c:pt idx="87">
                  <c:v>32</c:v>
                </c:pt>
                <c:pt idx="88">
                  <c:v>32</c:v>
                </c:pt>
                <c:pt idx="89">
                  <c:v>26</c:v>
                </c:pt>
                <c:pt idx="90">
                  <c:v>50</c:v>
                </c:pt>
                <c:pt idx="91">
                  <c:v>46</c:v>
                </c:pt>
                <c:pt idx="92">
                  <c:v>57</c:v>
                </c:pt>
                <c:pt idx="93">
                  <c:v>34</c:v>
                </c:pt>
                <c:pt idx="94">
                  <c:v>47</c:v>
                </c:pt>
                <c:pt idx="95">
                  <c:v>38</c:v>
                </c:pt>
                <c:pt idx="96">
                  <c:v>42</c:v>
                </c:pt>
                <c:pt idx="97">
                  <c:v>27</c:v>
                </c:pt>
                <c:pt idx="98">
                  <c:v>45</c:v>
                </c:pt>
                <c:pt idx="99">
                  <c:v>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EDC-41F7-8699-4FC0CEF3C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546944"/>
        <c:axId val="90532480"/>
      </c:scatterChart>
      <c:valAx>
        <c:axId val="9054694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o-RO" dirty="0"/>
                  <a:t>Lungime panicul, cm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53653800267973"/>
              <c:y val="0.896407713139090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90532480"/>
        <c:crosses val="autoZero"/>
        <c:crossBetween val="midCat"/>
      </c:valAx>
      <c:valAx>
        <c:axId val="90532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o-RO" dirty="0"/>
                  <a:t>Nr. spiculețe/ panicul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1140851830139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90546944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  <c:extLst>
      <c:ext uri="{0b15fc19-7d7d-44ad-8c2d-2c3a37ce22c3}">
        <chartProps xmlns="https://web.wps.cn/et/2018/main" chartId="{64ade6df-df06-4f3a-990a-f6e250ad5840}"/>
      </c:ext>
    </c:extLst>
  </c:chart>
  <c:spPr>
    <a:solidFill>
      <a:schemeClr val="accent3">
        <a:lumMod val="20000"/>
        <a:lumOff val="80000"/>
      </a:schemeClr>
    </a:solidFill>
    <a:ln w="6350" cap="flat" cmpd="dbl" algn="ctr">
      <a:solidFill>
        <a:schemeClr val="tx1"/>
      </a:solidFill>
      <a:prstDash val="solid"/>
      <a:round/>
    </a:ln>
  </c:spPr>
  <c:txPr>
    <a:bodyPr/>
    <a:lstStyle/>
    <a:p>
      <a:pPr>
        <a:defRPr lang="en-US" sz="2000" i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o-RO"/>
              <a:t>Bromus arvensis L.</a:t>
            </a:r>
            <a:endParaRPr lang="en-US"/>
          </a:p>
        </c:rich>
      </c:tx>
      <c:layout>
        <c:manualLayout>
          <c:xMode val="edge"/>
          <c:yMode val="edge"/>
          <c:x val="0.41475192763534302"/>
          <c:y val="6.820117520828210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204777307787999"/>
          <c:y val="0.12120075046904299"/>
          <c:w val="0.68260761383428703"/>
          <c:h val="0.6766979362101313"/>
        </c:manualLayout>
      </c:layout>
      <c:scatterChart>
        <c:scatterStyle val="lineMarker"/>
        <c:varyColors val="0"/>
        <c:ser>
          <c:idx val="0"/>
          <c:order val="0"/>
          <c:spPr>
            <a:ln w="28575" cap="rnd" cmpd="sng" algn="ctr">
              <a:noFill/>
              <a:prstDash val="solid"/>
              <a:round/>
            </a:ln>
          </c:spPr>
          <c:marker>
            <c:symbol val="circle"/>
            <c:size val="17"/>
            <c:spPr>
              <a:solidFill>
                <a:srgbClr val="FFC000">
                  <a:lumMod val="40000"/>
                  <a:lumOff val="60000"/>
                </a:srgbClr>
              </a:solidFill>
              <a:ln w="9525">
                <a:solidFill>
                  <a:srgbClr val="4472C4"/>
                </a:solidFill>
              </a:ln>
            </c:spPr>
          </c:marker>
          <c:trendline>
            <c:spPr>
              <a:ln w="127000" cap="rnd" cmpd="dbl" algn="ctr">
                <a:solidFill>
                  <a:srgbClr val="7030A0"/>
                </a:solidFill>
                <a:prstDash val="solid"/>
                <a:round/>
              </a:ln>
            </c:spPr>
            <c:trendlineType val="linear"/>
            <c:dispRSqr val="1"/>
            <c:dispEq val="1"/>
            <c:trendlineLbl>
              <c:layout>
                <c:manualLayout>
                  <c:x val="-9.2590118198400115E-2"/>
                  <c:y val="-7.9878270375677712E-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/>
                      <a:t>y = 0.0068x + 0.0592</a:t>
                    </a:r>
                    <a:endParaRPr lang="ro-RO"/>
                  </a:p>
                  <a:p>
                    <a:pPr>
                      <a:defRPr/>
                    </a:pPr>
                    <a:r>
                      <a:rPr lang="ro-RO"/>
                      <a:t>r = 0.671***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Sheet1!$A$101:$CV$101</c:f>
              <c:numCache>
                <c:formatCode>General</c:formatCode>
                <c:ptCount val="100"/>
                <c:pt idx="0">
                  <c:v>57</c:v>
                </c:pt>
                <c:pt idx="1">
                  <c:v>67</c:v>
                </c:pt>
                <c:pt idx="2">
                  <c:v>69</c:v>
                </c:pt>
                <c:pt idx="3">
                  <c:v>42</c:v>
                </c:pt>
                <c:pt idx="4">
                  <c:v>54</c:v>
                </c:pt>
                <c:pt idx="5">
                  <c:v>58</c:v>
                </c:pt>
                <c:pt idx="6">
                  <c:v>61</c:v>
                </c:pt>
                <c:pt idx="7">
                  <c:v>63</c:v>
                </c:pt>
                <c:pt idx="8">
                  <c:v>62</c:v>
                </c:pt>
                <c:pt idx="9">
                  <c:v>45</c:v>
                </c:pt>
                <c:pt idx="10">
                  <c:v>34</c:v>
                </c:pt>
                <c:pt idx="11">
                  <c:v>56</c:v>
                </c:pt>
                <c:pt idx="12">
                  <c:v>28</c:v>
                </c:pt>
                <c:pt idx="13">
                  <c:v>52</c:v>
                </c:pt>
                <c:pt idx="14">
                  <c:v>41</c:v>
                </c:pt>
                <c:pt idx="15">
                  <c:v>47</c:v>
                </c:pt>
                <c:pt idx="16">
                  <c:v>39</c:v>
                </c:pt>
                <c:pt idx="17">
                  <c:v>71</c:v>
                </c:pt>
                <c:pt idx="18">
                  <c:v>46</c:v>
                </c:pt>
                <c:pt idx="19">
                  <c:v>36</c:v>
                </c:pt>
                <c:pt idx="20">
                  <c:v>57</c:v>
                </c:pt>
                <c:pt idx="21">
                  <c:v>67</c:v>
                </c:pt>
                <c:pt idx="22">
                  <c:v>58</c:v>
                </c:pt>
                <c:pt idx="23">
                  <c:v>33</c:v>
                </c:pt>
                <c:pt idx="24">
                  <c:v>32</c:v>
                </c:pt>
                <c:pt idx="25">
                  <c:v>32</c:v>
                </c:pt>
                <c:pt idx="26">
                  <c:v>42</c:v>
                </c:pt>
                <c:pt idx="27">
                  <c:v>59</c:v>
                </c:pt>
                <c:pt idx="28">
                  <c:v>56</c:v>
                </c:pt>
                <c:pt idx="29">
                  <c:v>28</c:v>
                </c:pt>
                <c:pt idx="30">
                  <c:v>54</c:v>
                </c:pt>
                <c:pt idx="31">
                  <c:v>62</c:v>
                </c:pt>
                <c:pt idx="32">
                  <c:v>43</c:v>
                </c:pt>
                <c:pt idx="33">
                  <c:v>34</c:v>
                </c:pt>
                <c:pt idx="34">
                  <c:v>28</c:v>
                </c:pt>
                <c:pt idx="35">
                  <c:v>34</c:v>
                </c:pt>
                <c:pt idx="36">
                  <c:v>65</c:v>
                </c:pt>
                <c:pt idx="37">
                  <c:v>36</c:v>
                </c:pt>
                <c:pt idx="38">
                  <c:v>26</c:v>
                </c:pt>
                <c:pt idx="39">
                  <c:v>22</c:v>
                </c:pt>
                <c:pt idx="40">
                  <c:v>61</c:v>
                </c:pt>
                <c:pt idx="41">
                  <c:v>83</c:v>
                </c:pt>
                <c:pt idx="42">
                  <c:v>51</c:v>
                </c:pt>
                <c:pt idx="43">
                  <c:v>54</c:v>
                </c:pt>
                <c:pt idx="44">
                  <c:v>56</c:v>
                </c:pt>
                <c:pt idx="45">
                  <c:v>60</c:v>
                </c:pt>
                <c:pt idx="46">
                  <c:v>53</c:v>
                </c:pt>
                <c:pt idx="47">
                  <c:v>56</c:v>
                </c:pt>
                <c:pt idx="48">
                  <c:v>53</c:v>
                </c:pt>
                <c:pt idx="49">
                  <c:v>33</c:v>
                </c:pt>
                <c:pt idx="50">
                  <c:v>43</c:v>
                </c:pt>
                <c:pt idx="51">
                  <c:v>57</c:v>
                </c:pt>
                <c:pt idx="52">
                  <c:v>39</c:v>
                </c:pt>
                <c:pt idx="53">
                  <c:v>42</c:v>
                </c:pt>
                <c:pt idx="54">
                  <c:v>64</c:v>
                </c:pt>
                <c:pt idx="55">
                  <c:v>54</c:v>
                </c:pt>
                <c:pt idx="56">
                  <c:v>58</c:v>
                </c:pt>
                <c:pt idx="57">
                  <c:v>35</c:v>
                </c:pt>
                <c:pt idx="58">
                  <c:v>59</c:v>
                </c:pt>
                <c:pt idx="59">
                  <c:v>60</c:v>
                </c:pt>
                <c:pt idx="60">
                  <c:v>41</c:v>
                </c:pt>
                <c:pt idx="61">
                  <c:v>85</c:v>
                </c:pt>
                <c:pt idx="62">
                  <c:v>70</c:v>
                </c:pt>
                <c:pt idx="63">
                  <c:v>53</c:v>
                </c:pt>
                <c:pt idx="64">
                  <c:v>120</c:v>
                </c:pt>
                <c:pt idx="65">
                  <c:v>47</c:v>
                </c:pt>
                <c:pt idx="66">
                  <c:v>49</c:v>
                </c:pt>
                <c:pt idx="67">
                  <c:v>35</c:v>
                </c:pt>
                <c:pt idx="68">
                  <c:v>32</c:v>
                </c:pt>
                <c:pt idx="69">
                  <c:v>38</c:v>
                </c:pt>
                <c:pt idx="70">
                  <c:v>50</c:v>
                </c:pt>
                <c:pt idx="71">
                  <c:v>66</c:v>
                </c:pt>
                <c:pt idx="72">
                  <c:v>32</c:v>
                </c:pt>
                <c:pt idx="73">
                  <c:v>35</c:v>
                </c:pt>
                <c:pt idx="74">
                  <c:v>67</c:v>
                </c:pt>
                <c:pt idx="75">
                  <c:v>38</c:v>
                </c:pt>
                <c:pt idx="76">
                  <c:v>28</c:v>
                </c:pt>
                <c:pt idx="77">
                  <c:v>19</c:v>
                </c:pt>
                <c:pt idx="78">
                  <c:v>30</c:v>
                </c:pt>
                <c:pt idx="79">
                  <c:v>20</c:v>
                </c:pt>
                <c:pt idx="80">
                  <c:v>36</c:v>
                </c:pt>
                <c:pt idx="81">
                  <c:v>45</c:v>
                </c:pt>
                <c:pt idx="82">
                  <c:v>37</c:v>
                </c:pt>
                <c:pt idx="83">
                  <c:v>42</c:v>
                </c:pt>
                <c:pt idx="84">
                  <c:v>53</c:v>
                </c:pt>
                <c:pt idx="85">
                  <c:v>61</c:v>
                </c:pt>
                <c:pt idx="86">
                  <c:v>33</c:v>
                </c:pt>
                <c:pt idx="87">
                  <c:v>44</c:v>
                </c:pt>
                <c:pt idx="88">
                  <c:v>23</c:v>
                </c:pt>
                <c:pt idx="89">
                  <c:v>27</c:v>
                </c:pt>
                <c:pt idx="90">
                  <c:v>87</c:v>
                </c:pt>
                <c:pt idx="91">
                  <c:v>50</c:v>
                </c:pt>
                <c:pt idx="92">
                  <c:v>79</c:v>
                </c:pt>
                <c:pt idx="93">
                  <c:v>35</c:v>
                </c:pt>
                <c:pt idx="94">
                  <c:v>60</c:v>
                </c:pt>
                <c:pt idx="95">
                  <c:v>43</c:v>
                </c:pt>
                <c:pt idx="96">
                  <c:v>47</c:v>
                </c:pt>
                <c:pt idx="97">
                  <c:v>57</c:v>
                </c:pt>
                <c:pt idx="98">
                  <c:v>37</c:v>
                </c:pt>
                <c:pt idx="99">
                  <c:v>80</c:v>
                </c:pt>
              </c:numCache>
            </c:numRef>
          </c:xVal>
          <c:yVal>
            <c:numRef>
              <c:f>Sheet1!$A$102:$CV$102</c:f>
              <c:numCache>
                <c:formatCode>General</c:formatCode>
                <c:ptCount val="100"/>
                <c:pt idx="0">
                  <c:v>0.28999999999999998</c:v>
                </c:pt>
                <c:pt idx="1">
                  <c:v>0.4</c:v>
                </c:pt>
                <c:pt idx="2">
                  <c:v>0.57999999999999996</c:v>
                </c:pt>
                <c:pt idx="3">
                  <c:v>0.16</c:v>
                </c:pt>
                <c:pt idx="4">
                  <c:v>0.37</c:v>
                </c:pt>
                <c:pt idx="5">
                  <c:v>0.36</c:v>
                </c:pt>
                <c:pt idx="6">
                  <c:v>0.38</c:v>
                </c:pt>
                <c:pt idx="7">
                  <c:v>0.32</c:v>
                </c:pt>
                <c:pt idx="8">
                  <c:v>0.31</c:v>
                </c:pt>
                <c:pt idx="9">
                  <c:v>0.31</c:v>
                </c:pt>
                <c:pt idx="10">
                  <c:v>0.24</c:v>
                </c:pt>
                <c:pt idx="11">
                  <c:v>0.53</c:v>
                </c:pt>
                <c:pt idx="12">
                  <c:v>0.28999999999999998</c:v>
                </c:pt>
                <c:pt idx="13">
                  <c:v>0.53</c:v>
                </c:pt>
                <c:pt idx="14">
                  <c:v>0.34</c:v>
                </c:pt>
                <c:pt idx="15">
                  <c:v>0.52</c:v>
                </c:pt>
                <c:pt idx="16">
                  <c:v>0.21</c:v>
                </c:pt>
                <c:pt idx="17">
                  <c:v>0.5</c:v>
                </c:pt>
                <c:pt idx="18">
                  <c:v>0.48</c:v>
                </c:pt>
                <c:pt idx="19">
                  <c:v>0.37</c:v>
                </c:pt>
                <c:pt idx="20">
                  <c:v>0.39</c:v>
                </c:pt>
                <c:pt idx="21">
                  <c:v>0.37</c:v>
                </c:pt>
                <c:pt idx="22">
                  <c:v>0.5</c:v>
                </c:pt>
                <c:pt idx="23">
                  <c:v>0.36</c:v>
                </c:pt>
                <c:pt idx="24">
                  <c:v>0.38</c:v>
                </c:pt>
                <c:pt idx="25">
                  <c:v>0.37</c:v>
                </c:pt>
                <c:pt idx="26">
                  <c:v>0.36</c:v>
                </c:pt>
                <c:pt idx="27">
                  <c:v>0.39</c:v>
                </c:pt>
                <c:pt idx="28">
                  <c:v>0.25</c:v>
                </c:pt>
                <c:pt idx="29">
                  <c:v>0.26</c:v>
                </c:pt>
                <c:pt idx="30">
                  <c:v>0.36</c:v>
                </c:pt>
                <c:pt idx="31">
                  <c:v>0.38</c:v>
                </c:pt>
                <c:pt idx="32">
                  <c:v>0.35</c:v>
                </c:pt>
                <c:pt idx="33">
                  <c:v>0.17</c:v>
                </c:pt>
                <c:pt idx="34">
                  <c:v>0.25</c:v>
                </c:pt>
                <c:pt idx="35">
                  <c:v>0.35</c:v>
                </c:pt>
                <c:pt idx="36">
                  <c:v>0.48</c:v>
                </c:pt>
                <c:pt idx="37">
                  <c:v>0.28999999999999998</c:v>
                </c:pt>
                <c:pt idx="38">
                  <c:v>0.2</c:v>
                </c:pt>
                <c:pt idx="39">
                  <c:v>0.17</c:v>
                </c:pt>
                <c:pt idx="40">
                  <c:v>0.54</c:v>
                </c:pt>
                <c:pt idx="41">
                  <c:v>0.67</c:v>
                </c:pt>
                <c:pt idx="42">
                  <c:v>0.38</c:v>
                </c:pt>
                <c:pt idx="43">
                  <c:v>0.71</c:v>
                </c:pt>
                <c:pt idx="44">
                  <c:v>0.6</c:v>
                </c:pt>
                <c:pt idx="45">
                  <c:v>0.49</c:v>
                </c:pt>
                <c:pt idx="46">
                  <c:v>0.39</c:v>
                </c:pt>
                <c:pt idx="47">
                  <c:v>0.52</c:v>
                </c:pt>
                <c:pt idx="48">
                  <c:v>0.42</c:v>
                </c:pt>
                <c:pt idx="49">
                  <c:v>0.33</c:v>
                </c:pt>
                <c:pt idx="50">
                  <c:v>0.34</c:v>
                </c:pt>
                <c:pt idx="51">
                  <c:v>0.4</c:v>
                </c:pt>
                <c:pt idx="52">
                  <c:v>0.35</c:v>
                </c:pt>
                <c:pt idx="53">
                  <c:v>0.32</c:v>
                </c:pt>
                <c:pt idx="54">
                  <c:v>0.56000000000000005</c:v>
                </c:pt>
                <c:pt idx="55">
                  <c:v>0.7</c:v>
                </c:pt>
                <c:pt idx="56">
                  <c:v>0.64</c:v>
                </c:pt>
                <c:pt idx="57">
                  <c:v>0.28000000000000003</c:v>
                </c:pt>
                <c:pt idx="58">
                  <c:v>0.78</c:v>
                </c:pt>
                <c:pt idx="59">
                  <c:v>0.55000000000000004</c:v>
                </c:pt>
                <c:pt idx="60">
                  <c:v>0.34</c:v>
                </c:pt>
                <c:pt idx="61">
                  <c:v>0.67</c:v>
                </c:pt>
                <c:pt idx="62">
                  <c:v>0.88</c:v>
                </c:pt>
                <c:pt idx="63">
                  <c:v>0.27</c:v>
                </c:pt>
                <c:pt idx="64">
                  <c:v>1.08</c:v>
                </c:pt>
                <c:pt idx="65">
                  <c:v>0.49</c:v>
                </c:pt>
                <c:pt idx="66">
                  <c:v>0.27</c:v>
                </c:pt>
                <c:pt idx="67">
                  <c:v>0.22</c:v>
                </c:pt>
                <c:pt idx="68">
                  <c:v>0.21</c:v>
                </c:pt>
                <c:pt idx="69">
                  <c:v>0.31</c:v>
                </c:pt>
                <c:pt idx="70">
                  <c:v>0.54</c:v>
                </c:pt>
                <c:pt idx="71">
                  <c:v>0.81</c:v>
                </c:pt>
                <c:pt idx="72">
                  <c:v>0.32</c:v>
                </c:pt>
                <c:pt idx="73">
                  <c:v>0.53</c:v>
                </c:pt>
                <c:pt idx="74">
                  <c:v>0.72</c:v>
                </c:pt>
                <c:pt idx="75">
                  <c:v>0.38</c:v>
                </c:pt>
                <c:pt idx="76">
                  <c:v>0.34</c:v>
                </c:pt>
                <c:pt idx="77">
                  <c:v>0.32</c:v>
                </c:pt>
                <c:pt idx="78">
                  <c:v>0.31</c:v>
                </c:pt>
                <c:pt idx="79">
                  <c:v>0.12</c:v>
                </c:pt>
                <c:pt idx="80">
                  <c:v>0.24</c:v>
                </c:pt>
                <c:pt idx="81">
                  <c:v>0.15</c:v>
                </c:pt>
                <c:pt idx="82">
                  <c:v>0.35</c:v>
                </c:pt>
                <c:pt idx="83">
                  <c:v>0.19</c:v>
                </c:pt>
                <c:pt idx="84">
                  <c:v>0.27</c:v>
                </c:pt>
                <c:pt idx="85">
                  <c:v>0.6</c:v>
                </c:pt>
                <c:pt idx="86">
                  <c:v>0.4</c:v>
                </c:pt>
                <c:pt idx="87">
                  <c:v>0.34</c:v>
                </c:pt>
                <c:pt idx="88">
                  <c:v>0.26</c:v>
                </c:pt>
                <c:pt idx="89">
                  <c:v>0.25</c:v>
                </c:pt>
                <c:pt idx="90">
                  <c:v>0.4</c:v>
                </c:pt>
                <c:pt idx="91">
                  <c:v>0.25</c:v>
                </c:pt>
                <c:pt idx="92">
                  <c:v>0.35</c:v>
                </c:pt>
                <c:pt idx="93">
                  <c:v>0.2</c:v>
                </c:pt>
                <c:pt idx="94">
                  <c:v>0.3</c:v>
                </c:pt>
                <c:pt idx="95">
                  <c:v>0.25</c:v>
                </c:pt>
                <c:pt idx="96">
                  <c:v>0.28000000000000003</c:v>
                </c:pt>
                <c:pt idx="97">
                  <c:v>0.27</c:v>
                </c:pt>
                <c:pt idx="98">
                  <c:v>0.2</c:v>
                </c:pt>
                <c:pt idx="99">
                  <c:v>0.49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98D-4E9E-B78F-A98A1FA31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399432"/>
        <c:axId val="669400216"/>
      </c:scatterChart>
      <c:valAx>
        <c:axId val="66939943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o-RO" dirty="0"/>
                  <a:t>No</a:t>
                </a:r>
                <a:r>
                  <a:rPr lang="ro-RO" baseline="0" dirty="0"/>
                  <a:t> spiculețe</a:t>
                </a:r>
                <a:r>
                  <a:rPr lang="ro-RO" dirty="0"/>
                  <a:t>/panicul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4338519103797099"/>
              <c:y val="0.877673545966229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69400216"/>
        <c:crosses val="autoZero"/>
        <c:crossBetween val="midCat"/>
      </c:valAx>
      <c:valAx>
        <c:axId val="669400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o-RO" dirty="0"/>
                  <a:t>Greutate</a:t>
                </a:r>
                <a:r>
                  <a:rPr lang="ro-RO" baseline="0" dirty="0"/>
                  <a:t> cariopse</a:t>
                </a:r>
                <a:r>
                  <a:rPr lang="ro-RO" dirty="0"/>
                  <a:t>/</a:t>
                </a:r>
              </a:p>
              <a:p>
                <a:pPr>
                  <a:defRPr/>
                </a:pPr>
                <a:r>
                  <a:rPr lang="ro-RO" dirty="0" err="1"/>
                  <a:t>Panicuș</a:t>
                </a:r>
                <a:r>
                  <a:rPr lang="ro-RO" dirty="0"/>
                  <a:t>, g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9287478771035999E-2"/>
              <c:y val="0.107852438690562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69399432"/>
        <c:crosses val="autoZero"/>
        <c:crossBetween val="midCat"/>
      </c:valAx>
      <c:spPr>
        <a:solidFill>
          <a:sysClr val="window" lastClr="FFFFFF"/>
        </a:solidFill>
      </c:spPr>
    </c:plotArea>
    <c:plotVisOnly val="1"/>
    <c:dispBlanksAs val="gap"/>
    <c:showDLblsOverMax val="0"/>
    <c:extLst>
      <c:ext uri="{0b15fc19-7d7d-44ad-8c2d-2c3a37ce22c3}">
        <chartProps xmlns="https://web.wps.cn/et/2018/main" chartId="{d6eab18a-e42b-492b-af59-3a78eec28480}"/>
      </c:ext>
    </c:extLst>
  </c:chart>
  <c:spPr>
    <a:solidFill>
      <a:srgbClr val="4472C4">
        <a:lumMod val="20000"/>
        <a:lumOff val="80000"/>
      </a:srgbClr>
    </a:solidFill>
    <a:ln>
      <a:solidFill>
        <a:srgbClr val="4472C4">
          <a:lumMod val="60000"/>
          <a:lumOff val="40000"/>
        </a:srgbClr>
      </a:solidFill>
    </a:ln>
  </c:spPr>
  <c:txPr>
    <a:bodyPr/>
    <a:lstStyle/>
    <a:p>
      <a:pPr>
        <a:defRPr lang="en-US" sz="2000" b="1" i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o-RO"/>
              <a:t>Bromus secalinus L.</a:t>
            </a:r>
            <a:endParaRPr lang="en-US"/>
          </a:p>
        </c:rich>
      </c:tx>
      <c:layout>
        <c:manualLayout>
          <c:xMode val="edge"/>
          <c:yMode val="edge"/>
          <c:x val="0.3533802816901410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73434176317701"/>
          <c:y val="0.115974560419005"/>
          <c:w val="0.73670527062160196"/>
          <c:h val="0.64758698092031397"/>
        </c:manualLayout>
      </c:layout>
      <c:scatterChart>
        <c:scatterStyle val="lineMarker"/>
        <c:varyColors val="0"/>
        <c:ser>
          <c:idx val="0"/>
          <c:order val="0"/>
          <c:spPr>
            <a:ln w="28575" cap="rnd" cmpd="sng" algn="ctr">
              <a:noFill/>
              <a:prstDash val="solid"/>
              <a:round/>
            </a:ln>
          </c:spPr>
          <c:marker>
            <c:symbol val="circle"/>
            <c:size val="16"/>
            <c:spPr>
              <a:solidFill>
                <a:srgbClr val="FFC000">
                  <a:lumMod val="40000"/>
                  <a:lumOff val="60000"/>
                </a:srgbClr>
              </a:solidFill>
              <a:ln w="19050"/>
            </c:spPr>
          </c:marker>
          <c:trendline>
            <c:spPr>
              <a:ln w="38100" cap="rnd" cmpd="sng" algn="ctr">
                <a:solidFill>
                  <a:srgbClr val="C00000"/>
                </a:solidFill>
                <a:prstDash val="solid"/>
                <a:round/>
              </a:ln>
            </c:spPr>
            <c:trendlineType val="linear"/>
            <c:dispRSqr val="0"/>
            <c:dispEq val="0"/>
          </c:trendline>
          <c:trendline>
            <c:spPr>
              <a:ln w="127000" cap="rnd" cmpd="tri" algn="ctr">
                <a:solidFill>
                  <a:srgbClr val="FF0000"/>
                </a:solidFill>
                <a:prstDash val="solid"/>
                <a:round/>
              </a:ln>
            </c:spPr>
            <c:trendlineType val="linear"/>
            <c:dispRSqr val="1"/>
            <c:dispEq val="1"/>
            <c:trendlineLbl>
              <c:layout>
                <c:manualLayout>
                  <c:x val="-0.1012087115264822"/>
                  <c:y val="-0.14381611389485405"/>
                </c:manualLayout>
              </c:layout>
              <c:tx>
                <c:rich>
                  <a:bodyPr rot="0" vert="horz"/>
                  <a:lstStyle/>
                  <a:p>
                    <a:pPr>
                      <a:defRPr b="1"/>
                    </a:pPr>
                    <a:r>
                      <a:rPr lang="en-US" b="1"/>
                      <a:t>y = 0.0688x + 0.3284</a:t>
                    </a:r>
                    <a:endParaRPr lang="ro-RO" b="1"/>
                  </a:p>
                  <a:p>
                    <a:pPr>
                      <a:defRPr b="1"/>
                    </a:pPr>
                    <a:r>
                      <a:rPr lang="ro-RO" b="1"/>
                      <a:t>r = 0.659***</a:t>
                    </a:r>
                    <a:endParaRPr lang="en-US" b="1"/>
                  </a:p>
                </c:rich>
              </c:tx>
              <c:numFmt formatCode="General" sourceLinked="0"/>
            </c:trendlineLbl>
          </c:trendline>
          <c:xVal>
            <c:numRef>
              <c:f>Sheet1!$A$87:$CV$87</c:f>
              <c:numCache>
                <c:formatCode>General</c:formatCode>
                <c:ptCount val="100"/>
                <c:pt idx="0">
                  <c:v>34</c:v>
                </c:pt>
                <c:pt idx="1">
                  <c:v>38</c:v>
                </c:pt>
                <c:pt idx="2">
                  <c:v>23</c:v>
                </c:pt>
                <c:pt idx="3">
                  <c:v>36</c:v>
                </c:pt>
                <c:pt idx="4">
                  <c:v>38</c:v>
                </c:pt>
                <c:pt idx="5">
                  <c:v>43</c:v>
                </c:pt>
                <c:pt idx="6">
                  <c:v>34</c:v>
                </c:pt>
                <c:pt idx="7">
                  <c:v>36</c:v>
                </c:pt>
                <c:pt idx="8">
                  <c:v>41</c:v>
                </c:pt>
                <c:pt idx="9">
                  <c:v>29</c:v>
                </c:pt>
                <c:pt idx="10">
                  <c:v>33</c:v>
                </c:pt>
                <c:pt idx="11">
                  <c:v>32</c:v>
                </c:pt>
                <c:pt idx="12">
                  <c:v>49</c:v>
                </c:pt>
                <c:pt idx="13">
                  <c:v>31</c:v>
                </c:pt>
                <c:pt idx="14">
                  <c:v>29</c:v>
                </c:pt>
                <c:pt idx="15">
                  <c:v>23</c:v>
                </c:pt>
                <c:pt idx="16">
                  <c:v>27</c:v>
                </c:pt>
                <c:pt idx="17">
                  <c:v>30</c:v>
                </c:pt>
                <c:pt idx="18">
                  <c:v>35</c:v>
                </c:pt>
                <c:pt idx="19">
                  <c:v>32</c:v>
                </c:pt>
                <c:pt idx="20">
                  <c:v>30</c:v>
                </c:pt>
                <c:pt idx="21">
                  <c:v>40</c:v>
                </c:pt>
                <c:pt idx="22">
                  <c:v>35</c:v>
                </c:pt>
                <c:pt idx="23">
                  <c:v>40</c:v>
                </c:pt>
                <c:pt idx="24">
                  <c:v>39</c:v>
                </c:pt>
                <c:pt idx="25">
                  <c:v>32</c:v>
                </c:pt>
                <c:pt idx="26">
                  <c:v>41</c:v>
                </c:pt>
                <c:pt idx="27">
                  <c:v>43</c:v>
                </c:pt>
                <c:pt idx="28">
                  <c:v>40</c:v>
                </c:pt>
                <c:pt idx="29">
                  <c:v>38</c:v>
                </c:pt>
                <c:pt idx="30">
                  <c:v>49</c:v>
                </c:pt>
                <c:pt idx="31">
                  <c:v>31</c:v>
                </c:pt>
                <c:pt idx="32">
                  <c:v>50</c:v>
                </c:pt>
                <c:pt idx="33">
                  <c:v>31</c:v>
                </c:pt>
                <c:pt idx="34">
                  <c:v>33</c:v>
                </c:pt>
                <c:pt idx="35">
                  <c:v>42</c:v>
                </c:pt>
                <c:pt idx="36">
                  <c:v>48</c:v>
                </c:pt>
                <c:pt idx="37">
                  <c:v>44</c:v>
                </c:pt>
                <c:pt idx="38">
                  <c:v>35</c:v>
                </c:pt>
                <c:pt idx="39">
                  <c:v>38</c:v>
                </c:pt>
                <c:pt idx="40">
                  <c:v>38</c:v>
                </c:pt>
                <c:pt idx="41">
                  <c:v>34</c:v>
                </c:pt>
                <c:pt idx="42">
                  <c:v>38</c:v>
                </c:pt>
                <c:pt idx="43">
                  <c:v>33</c:v>
                </c:pt>
                <c:pt idx="44">
                  <c:v>40</c:v>
                </c:pt>
                <c:pt idx="45">
                  <c:v>33</c:v>
                </c:pt>
                <c:pt idx="46">
                  <c:v>36</c:v>
                </c:pt>
                <c:pt idx="47">
                  <c:v>29</c:v>
                </c:pt>
                <c:pt idx="48">
                  <c:v>32</c:v>
                </c:pt>
                <c:pt idx="49">
                  <c:v>40</c:v>
                </c:pt>
                <c:pt idx="50">
                  <c:v>39</c:v>
                </c:pt>
                <c:pt idx="51">
                  <c:v>42</c:v>
                </c:pt>
                <c:pt idx="52">
                  <c:v>31</c:v>
                </c:pt>
                <c:pt idx="53">
                  <c:v>34</c:v>
                </c:pt>
                <c:pt idx="54">
                  <c:v>41</c:v>
                </c:pt>
                <c:pt idx="55">
                  <c:v>33</c:v>
                </c:pt>
                <c:pt idx="56">
                  <c:v>36</c:v>
                </c:pt>
                <c:pt idx="57">
                  <c:v>42</c:v>
                </c:pt>
                <c:pt idx="58">
                  <c:v>37</c:v>
                </c:pt>
                <c:pt idx="59">
                  <c:v>41</c:v>
                </c:pt>
                <c:pt idx="60">
                  <c:v>34</c:v>
                </c:pt>
                <c:pt idx="61">
                  <c:v>26</c:v>
                </c:pt>
                <c:pt idx="62">
                  <c:v>40</c:v>
                </c:pt>
                <c:pt idx="63">
                  <c:v>33</c:v>
                </c:pt>
                <c:pt idx="64">
                  <c:v>33</c:v>
                </c:pt>
                <c:pt idx="65">
                  <c:v>25</c:v>
                </c:pt>
                <c:pt idx="66">
                  <c:v>33</c:v>
                </c:pt>
                <c:pt idx="67">
                  <c:v>36</c:v>
                </c:pt>
                <c:pt idx="68">
                  <c:v>45</c:v>
                </c:pt>
                <c:pt idx="69">
                  <c:v>23</c:v>
                </c:pt>
                <c:pt idx="70">
                  <c:v>31</c:v>
                </c:pt>
                <c:pt idx="71">
                  <c:v>21</c:v>
                </c:pt>
                <c:pt idx="72">
                  <c:v>47</c:v>
                </c:pt>
                <c:pt idx="73">
                  <c:v>34</c:v>
                </c:pt>
                <c:pt idx="74">
                  <c:v>18</c:v>
                </c:pt>
                <c:pt idx="75">
                  <c:v>40</c:v>
                </c:pt>
                <c:pt idx="76">
                  <c:v>45</c:v>
                </c:pt>
                <c:pt idx="77">
                  <c:v>15</c:v>
                </c:pt>
                <c:pt idx="78">
                  <c:v>34</c:v>
                </c:pt>
                <c:pt idx="79">
                  <c:v>24</c:v>
                </c:pt>
                <c:pt idx="80">
                  <c:v>30</c:v>
                </c:pt>
                <c:pt idx="81">
                  <c:v>37</c:v>
                </c:pt>
                <c:pt idx="82">
                  <c:v>41</c:v>
                </c:pt>
                <c:pt idx="83">
                  <c:v>27</c:v>
                </c:pt>
                <c:pt idx="84">
                  <c:v>33</c:v>
                </c:pt>
                <c:pt idx="85">
                  <c:v>34</c:v>
                </c:pt>
                <c:pt idx="86">
                  <c:v>31</c:v>
                </c:pt>
                <c:pt idx="87">
                  <c:v>32</c:v>
                </c:pt>
                <c:pt idx="88">
                  <c:v>32</c:v>
                </c:pt>
                <c:pt idx="89">
                  <c:v>26</c:v>
                </c:pt>
                <c:pt idx="90">
                  <c:v>50</c:v>
                </c:pt>
                <c:pt idx="91">
                  <c:v>46</c:v>
                </c:pt>
                <c:pt idx="92">
                  <c:v>57</c:v>
                </c:pt>
                <c:pt idx="93">
                  <c:v>34</c:v>
                </c:pt>
                <c:pt idx="94">
                  <c:v>47</c:v>
                </c:pt>
                <c:pt idx="95">
                  <c:v>38</c:v>
                </c:pt>
                <c:pt idx="96">
                  <c:v>42</c:v>
                </c:pt>
                <c:pt idx="97">
                  <c:v>27</c:v>
                </c:pt>
                <c:pt idx="98">
                  <c:v>45</c:v>
                </c:pt>
                <c:pt idx="99">
                  <c:v>35</c:v>
                </c:pt>
              </c:numCache>
            </c:numRef>
          </c:xVal>
          <c:yVal>
            <c:numRef>
              <c:f>Sheet1!$A$88:$CV$88</c:f>
              <c:numCache>
                <c:formatCode>General</c:formatCode>
                <c:ptCount val="100"/>
                <c:pt idx="0">
                  <c:v>2.8</c:v>
                </c:pt>
                <c:pt idx="1">
                  <c:v>2.85</c:v>
                </c:pt>
                <c:pt idx="2">
                  <c:v>2.13</c:v>
                </c:pt>
                <c:pt idx="3">
                  <c:v>2.79</c:v>
                </c:pt>
                <c:pt idx="4">
                  <c:v>2.14</c:v>
                </c:pt>
                <c:pt idx="5">
                  <c:v>3</c:v>
                </c:pt>
                <c:pt idx="6">
                  <c:v>2.75</c:v>
                </c:pt>
                <c:pt idx="7">
                  <c:v>3.34</c:v>
                </c:pt>
                <c:pt idx="8">
                  <c:v>3.04</c:v>
                </c:pt>
                <c:pt idx="9">
                  <c:v>2.9</c:v>
                </c:pt>
                <c:pt idx="10">
                  <c:v>3</c:v>
                </c:pt>
                <c:pt idx="11">
                  <c:v>3.42</c:v>
                </c:pt>
                <c:pt idx="12">
                  <c:v>3.09</c:v>
                </c:pt>
                <c:pt idx="13">
                  <c:v>2.98</c:v>
                </c:pt>
                <c:pt idx="14">
                  <c:v>2.2999999999999998</c:v>
                </c:pt>
                <c:pt idx="15">
                  <c:v>1.64</c:v>
                </c:pt>
                <c:pt idx="16">
                  <c:v>3.17</c:v>
                </c:pt>
                <c:pt idx="17">
                  <c:v>2.57</c:v>
                </c:pt>
                <c:pt idx="18">
                  <c:v>2.67</c:v>
                </c:pt>
                <c:pt idx="19">
                  <c:v>2.5499999999999998</c:v>
                </c:pt>
                <c:pt idx="20">
                  <c:v>2.46</c:v>
                </c:pt>
                <c:pt idx="21">
                  <c:v>3.37</c:v>
                </c:pt>
                <c:pt idx="22">
                  <c:v>3.54</c:v>
                </c:pt>
                <c:pt idx="23">
                  <c:v>2.8</c:v>
                </c:pt>
                <c:pt idx="24">
                  <c:v>2.75</c:v>
                </c:pt>
                <c:pt idx="25">
                  <c:v>2.2200000000000002</c:v>
                </c:pt>
                <c:pt idx="26">
                  <c:v>2.67</c:v>
                </c:pt>
                <c:pt idx="27">
                  <c:v>3.22</c:v>
                </c:pt>
                <c:pt idx="28">
                  <c:v>2.85</c:v>
                </c:pt>
                <c:pt idx="29">
                  <c:v>2.36</c:v>
                </c:pt>
                <c:pt idx="30">
                  <c:v>3.8</c:v>
                </c:pt>
                <c:pt idx="31">
                  <c:v>3</c:v>
                </c:pt>
                <c:pt idx="32">
                  <c:v>4.9000000000000004</c:v>
                </c:pt>
                <c:pt idx="33">
                  <c:v>3.27</c:v>
                </c:pt>
                <c:pt idx="34">
                  <c:v>2.84</c:v>
                </c:pt>
                <c:pt idx="35">
                  <c:v>4.4400000000000004</c:v>
                </c:pt>
                <c:pt idx="36">
                  <c:v>3.7</c:v>
                </c:pt>
                <c:pt idx="37">
                  <c:v>6.1</c:v>
                </c:pt>
                <c:pt idx="38">
                  <c:v>3.82</c:v>
                </c:pt>
                <c:pt idx="39">
                  <c:v>3.29</c:v>
                </c:pt>
                <c:pt idx="40">
                  <c:v>3.39</c:v>
                </c:pt>
                <c:pt idx="41">
                  <c:v>2.84</c:v>
                </c:pt>
                <c:pt idx="42">
                  <c:v>2.87</c:v>
                </c:pt>
                <c:pt idx="43">
                  <c:v>3.01</c:v>
                </c:pt>
                <c:pt idx="44">
                  <c:v>3.16</c:v>
                </c:pt>
                <c:pt idx="45">
                  <c:v>2.75</c:v>
                </c:pt>
                <c:pt idx="46">
                  <c:v>3.12</c:v>
                </c:pt>
                <c:pt idx="47">
                  <c:v>1.89</c:v>
                </c:pt>
                <c:pt idx="48">
                  <c:v>2.33</c:v>
                </c:pt>
                <c:pt idx="49">
                  <c:v>2.75</c:v>
                </c:pt>
                <c:pt idx="50">
                  <c:v>3.15</c:v>
                </c:pt>
                <c:pt idx="51">
                  <c:v>3.76</c:v>
                </c:pt>
                <c:pt idx="52">
                  <c:v>2.76</c:v>
                </c:pt>
                <c:pt idx="53">
                  <c:v>3.18</c:v>
                </c:pt>
                <c:pt idx="54">
                  <c:v>3.64</c:v>
                </c:pt>
                <c:pt idx="55">
                  <c:v>2.5</c:v>
                </c:pt>
                <c:pt idx="56">
                  <c:v>2.52</c:v>
                </c:pt>
                <c:pt idx="57">
                  <c:v>3.47</c:v>
                </c:pt>
                <c:pt idx="58">
                  <c:v>2.33</c:v>
                </c:pt>
                <c:pt idx="59">
                  <c:v>2.44</c:v>
                </c:pt>
                <c:pt idx="60">
                  <c:v>2.2999999999999998</c:v>
                </c:pt>
                <c:pt idx="61">
                  <c:v>1.98</c:v>
                </c:pt>
                <c:pt idx="62">
                  <c:v>2.77</c:v>
                </c:pt>
                <c:pt idx="63">
                  <c:v>2.25</c:v>
                </c:pt>
                <c:pt idx="64">
                  <c:v>2.06</c:v>
                </c:pt>
                <c:pt idx="65">
                  <c:v>1.62</c:v>
                </c:pt>
                <c:pt idx="66">
                  <c:v>2.34</c:v>
                </c:pt>
                <c:pt idx="67">
                  <c:v>3.02</c:v>
                </c:pt>
                <c:pt idx="68">
                  <c:v>3.72</c:v>
                </c:pt>
                <c:pt idx="69">
                  <c:v>1.87</c:v>
                </c:pt>
                <c:pt idx="70">
                  <c:v>3.06</c:v>
                </c:pt>
                <c:pt idx="71">
                  <c:v>1.88</c:v>
                </c:pt>
                <c:pt idx="72">
                  <c:v>4.3899999999999997</c:v>
                </c:pt>
                <c:pt idx="73">
                  <c:v>2.15</c:v>
                </c:pt>
                <c:pt idx="74">
                  <c:v>1.35</c:v>
                </c:pt>
                <c:pt idx="75">
                  <c:v>2.15</c:v>
                </c:pt>
                <c:pt idx="76">
                  <c:v>3.12</c:v>
                </c:pt>
                <c:pt idx="77">
                  <c:v>1.51</c:v>
                </c:pt>
                <c:pt idx="78">
                  <c:v>3.37</c:v>
                </c:pt>
                <c:pt idx="79">
                  <c:v>1.87</c:v>
                </c:pt>
                <c:pt idx="80">
                  <c:v>1.85</c:v>
                </c:pt>
                <c:pt idx="81">
                  <c:v>1.7</c:v>
                </c:pt>
                <c:pt idx="82">
                  <c:v>2.92</c:v>
                </c:pt>
                <c:pt idx="83">
                  <c:v>1.32</c:v>
                </c:pt>
                <c:pt idx="84">
                  <c:v>2.37</c:v>
                </c:pt>
                <c:pt idx="85">
                  <c:v>2.97</c:v>
                </c:pt>
                <c:pt idx="86">
                  <c:v>2.4300000000000002</c:v>
                </c:pt>
                <c:pt idx="87">
                  <c:v>2.82</c:v>
                </c:pt>
                <c:pt idx="88">
                  <c:v>2.31</c:v>
                </c:pt>
                <c:pt idx="89">
                  <c:v>1.5</c:v>
                </c:pt>
                <c:pt idx="90">
                  <c:v>3.49</c:v>
                </c:pt>
                <c:pt idx="91">
                  <c:v>3.5</c:v>
                </c:pt>
                <c:pt idx="92">
                  <c:v>3.82</c:v>
                </c:pt>
                <c:pt idx="93">
                  <c:v>1.98</c:v>
                </c:pt>
                <c:pt idx="94">
                  <c:v>2.4300000000000002</c:v>
                </c:pt>
                <c:pt idx="95">
                  <c:v>1.66</c:v>
                </c:pt>
                <c:pt idx="96">
                  <c:v>2.87</c:v>
                </c:pt>
                <c:pt idx="97">
                  <c:v>1.7</c:v>
                </c:pt>
                <c:pt idx="98">
                  <c:v>2.72</c:v>
                </c:pt>
                <c:pt idx="99">
                  <c:v>2.4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46-4D44-8825-C8031A9E1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456664"/>
        <c:axId val="669450000"/>
      </c:scatterChart>
      <c:valAx>
        <c:axId val="66945666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o-RO" dirty="0"/>
                  <a:t>No. spiculețe/panicul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9596651461007298"/>
              <c:y val="0.893752338196783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9450000"/>
        <c:crosses val="autoZero"/>
        <c:crossBetween val="midCat"/>
      </c:valAx>
      <c:valAx>
        <c:axId val="669450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o-RO" dirty="0"/>
                  <a:t>Greutate</a:t>
                </a:r>
                <a:r>
                  <a:rPr lang="ro-RO" baseline="0" dirty="0"/>
                  <a:t> cariopse/</a:t>
                </a:r>
                <a:r>
                  <a:rPr lang="ro-RO" dirty="0"/>
                  <a:t> panicul, g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9.6903805246986493E-3"/>
              <c:y val="0.139369443647629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9456664"/>
        <c:crosses val="autoZero"/>
        <c:crossBetween val="midCat"/>
      </c:valAx>
      <c:spPr>
        <a:solidFill>
          <a:sysClr val="window" lastClr="FFFFFF"/>
        </a:solidFill>
      </c:spPr>
    </c:plotArea>
    <c:plotVisOnly val="1"/>
    <c:dispBlanksAs val="gap"/>
    <c:showDLblsOverMax val="0"/>
    <c:extLst>
      <c:ext uri="{0b15fc19-7d7d-44ad-8c2d-2c3a37ce22c3}">
        <chartProps xmlns="https://web.wps.cn/et/2018/main" chartId="{f134df8b-4aa7-457e-b48c-21ab0aa3b03d}"/>
      </c:ext>
    </c:extLst>
  </c:chart>
  <c:spPr>
    <a:solidFill>
      <a:srgbClr val="E7E6E6"/>
    </a:solidFill>
    <a:ln w="9525" cap="flat" cmpd="sng" algn="ctr">
      <a:solidFill>
        <a:sysClr val="windowText" lastClr="000000"/>
      </a:solidFill>
      <a:prstDash val="solid"/>
      <a:round/>
    </a:ln>
  </c:spPr>
  <c:txPr>
    <a:bodyPr/>
    <a:lstStyle/>
    <a:p>
      <a:pPr>
        <a:defRPr lang="en-US" sz="2000" i="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o-RO"/>
              <a:t>Bromus arvensis L.</a:t>
            </a:r>
            <a:endParaRPr lang="en-US"/>
          </a:p>
        </c:rich>
      </c:tx>
      <c:layout>
        <c:manualLayout>
          <c:xMode val="edge"/>
          <c:yMode val="edge"/>
          <c:x val="0.37054172115411399"/>
          <c:y val="6.683373345865099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33254994124599"/>
          <c:y val="0.11866316184754"/>
          <c:w val="0.751351351351351"/>
          <c:h val="0.64288396545249704"/>
        </c:manualLayout>
      </c:layout>
      <c:scatterChart>
        <c:scatterStyle val="lineMarker"/>
        <c:varyColors val="0"/>
        <c:ser>
          <c:idx val="0"/>
          <c:order val="0"/>
          <c:spPr>
            <a:ln w="28575" cap="rnd" cmpd="sng" algn="ctr">
              <a:noFill/>
              <a:prstDash val="solid"/>
              <a:round/>
            </a:ln>
          </c:spPr>
          <c:marker>
            <c:symbol val="circle"/>
            <c:size val="17"/>
            <c:spPr>
              <a:solidFill>
                <a:srgbClr val="FFC000">
                  <a:lumMod val="40000"/>
                  <a:lumOff val="60000"/>
                </a:srgbClr>
              </a:solidFill>
            </c:spPr>
          </c:marker>
          <c:trendline>
            <c:spPr>
              <a:ln w="127000" cap="rnd" cmpd="dbl" algn="ctr">
                <a:solidFill>
                  <a:srgbClr val="7030A0"/>
                </a:solidFill>
                <a:prstDash val="solid"/>
                <a:round/>
              </a:ln>
            </c:spPr>
            <c:trendlineType val="linear"/>
            <c:dispRSqr val="1"/>
            <c:dispEq val="1"/>
            <c:trendlineLbl>
              <c:layout>
                <c:manualLayout>
                  <c:x val="0.22123634075705284"/>
                  <c:y val="0.3470031135330765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/>
                      <a:t>y = 0.9852x + 0.7981</a:t>
                    </a:r>
                    <a:endParaRPr lang="ro-RO"/>
                  </a:p>
                  <a:p>
                    <a:pPr>
                      <a:defRPr/>
                    </a:pPr>
                    <a:r>
                      <a:rPr lang="ro-RO"/>
                      <a:t>r = 0.451***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Sheet1!$A$114:$CV$114</c:f>
              <c:numCache>
                <c:formatCode>General</c:formatCode>
                <c:ptCount val="100"/>
                <c:pt idx="0">
                  <c:v>0.28999999999999998</c:v>
                </c:pt>
                <c:pt idx="1">
                  <c:v>0.4</c:v>
                </c:pt>
                <c:pt idx="2">
                  <c:v>0.57999999999999996</c:v>
                </c:pt>
                <c:pt idx="3">
                  <c:v>0.16</c:v>
                </c:pt>
                <c:pt idx="4">
                  <c:v>0.37</c:v>
                </c:pt>
                <c:pt idx="5">
                  <c:v>0.36</c:v>
                </c:pt>
                <c:pt idx="6">
                  <c:v>0.38</c:v>
                </c:pt>
                <c:pt idx="7">
                  <c:v>0.32</c:v>
                </c:pt>
                <c:pt idx="8">
                  <c:v>0.31</c:v>
                </c:pt>
                <c:pt idx="9">
                  <c:v>0.31</c:v>
                </c:pt>
                <c:pt idx="10">
                  <c:v>0.24</c:v>
                </c:pt>
                <c:pt idx="11">
                  <c:v>0.53</c:v>
                </c:pt>
                <c:pt idx="12">
                  <c:v>0.28999999999999998</c:v>
                </c:pt>
                <c:pt idx="13">
                  <c:v>0.53</c:v>
                </c:pt>
                <c:pt idx="14">
                  <c:v>0.34</c:v>
                </c:pt>
                <c:pt idx="15">
                  <c:v>0.52</c:v>
                </c:pt>
                <c:pt idx="16">
                  <c:v>0.21</c:v>
                </c:pt>
                <c:pt idx="17">
                  <c:v>0.5</c:v>
                </c:pt>
                <c:pt idx="18">
                  <c:v>0.48</c:v>
                </c:pt>
                <c:pt idx="19">
                  <c:v>0.37</c:v>
                </c:pt>
                <c:pt idx="20">
                  <c:v>0.39</c:v>
                </c:pt>
                <c:pt idx="21">
                  <c:v>0.37</c:v>
                </c:pt>
                <c:pt idx="22">
                  <c:v>0.5</c:v>
                </c:pt>
                <c:pt idx="23">
                  <c:v>0.36</c:v>
                </c:pt>
                <c:pt idx="24">
                  <c:v>0.38</c:v>
                </c:pt>
                <c:pt idx="25">
                  <c:v>0.37</c:v>
                </c:pt>
                <c:pt idx="26">
                  <c:v>0.36</c:v>
                </c:pt>
                <c:pt idx="27">
                  <c:v>0.39</c:v>
                </c:pt>
                <c:pt idx="28">
                  <c:v>0.25</c:v>
                </c:pt>
                <c:pt idx="29">
                  <c:v>0.26</c:v>
                </c:pt>
                <c:pt idx="30">
                  <c:v>0.36</c:v>
                </c:pt>
                <c:pt idx="31">
                  <c:v>0.38</c:v>
                </c:pt>
                <c:pt idx="32">
                  <c:v>0.35</c:v>
                </c:pt>
                <c:pt idx="33">
                  <c:v>0.17</c:v>
                </c:pt>
                <c:pt idx="34">
                  <c:v>0.25</c:v>
                </c:pt>
                <c:pt idx="35">
                  <c:v>0.35</c:v>
                </c:pt>
                <c:pt idx="36">
                  <c:v>0.48</c:v>
                </c:pt>
                <c:pt idx="37">
                  <c:v>0.28999999999999998</c:v>
                </c:pt>
                <c:pt idx="38">
                  <c:v>0.2</c:v>
                </c:pt>
                <c:pt idx="39">
                  <c:v>0.17</c:v>
                </c:pt>
                <c:pt idx="40">
                  <c:v>0.54</c:v>
                </c:pt>
                <c:pt idx="41">
                  <c:v>0.67</c:v>
                </c:pt>
                <c:pt idx="42">
                  <c:v>0.38</c:v>
                </c:pt>
                <c:pt idx="43">
                  <c:v>0.71</c:v>
                </c:pt>
                <c:pt idx="44">
                  <c:v>0.6</c:v>
                </c:pt>
                <c:pt idx="45">
                  <c:v>0.49</c:v>
                </c:pt>
                <c:pt idx="46">
                  <c:v>0.39</c:v>
                </c:pt>
                <c:pt idx="47">
                  <c:v>0.52</c:v>
                </c:pt>
                <c:pt idx="48">
                  <c:v>0.42</c:v>
                </c:pt>
                <c:pt idx="49">
                  <c:v>0.33</c:v>
                </c:pt>
                <c:pt idx="50">
                  <c:v>0.34</c:v>
                </c:pt>
                <c:pt idx="51">
                  <c:v>0.4</c:v>
                </c:pt>
                <c:pt idx="52">
                  <c:v>0.35</c:v>
                </c:pt>
                <c:pt idx="53">
                  <c:v>0.32</c:v>
                </c:pt>
                <c:pt idx="54">
                  <c:v>0.56000000000000005</c:v>
                </c:pt>
                <c:pt idx="55">
                  <c:v>0.7</c:v>
                </c:pt>
                <c:pt idx="56">
                  <c:v>0.64</c:v>
                </c:pt>
                <c:pt idx="57">
                  <c:v>0.28000000000000003</c:v>
                </c:pt>
                <c:pt idx="58">
                  <c:v>0.78</c:v>
                </c:pt>
                <c:pt idx="59">
                  <c:v>0.55000000000000004</c:v>
                </c:pt>
                <c:pt idx="60">
                  <c:v>0.34</c:v>
                </c:pt>
                <c:pt idx="61">
                  <c:v>0.67</c:v>
                </c:pt>
                <c:pt idx="62">
                  <c:v>0.88</c:v>
                </c:pt>
                <c:pt idx="63">
                  <c:v>0.27</c:v>
                </c:pt>
                <c:pt idx="64">
                  <c:v>1.08</c:v>
                </c:pt>
                <c:pt idx="65">
                  <c:v>0.49</c:v>
                </c:pt>
                <c:pt idx="66">
                  <c:v>0.27</c:v>
                </c:pt>
                <c:pt idx="67">
                  <c:v>0.22</c:v>
                </c:pt>
                <c:pt idx="68">
                  <c:v>0.21</c:v>
                </c:pt>
                <c:pt idx="69">
                  <c:v>0.31</c:v>
                </c:pt>
                <c:pt idx="70">
                  <c:v>0.54</c:v>
                </c:pt>
                <c:pt idx="71">
                  <c:v>0.81</c:v>
                </c:pt>
                <c:pt idx="72">
                  <c:v>0.32</c:v>
                </c:pt>
                <c:pt idx="73">
                  <c:v>0.53</c:v>
                </c:pt>
                <c:pt idx="74">
                  <c:v>0.72</c:v>
                </c:pt>
                <c:pt idx="75">
                  <c:v>0.38</c:v>
                </c:pt>
                <c:pt idx="76">
                  <c:v>0.34</c:v>
                </c:pt>
                <c:pt idx="77">
                  <c:v>0.32</c:v>
                </c:pt>
                <c:pt idx="78">
                  <c:v>0.31</c:v>
                </c:pt>
                <c:pt idx="79">
                  <c:v>0.12</c:v>
                </c:pt>
                <c:pt idx="80">
                  <c:v>0.24</c:v>
                </c:pt>
                <c:pt idx="81">
                  <c:v>0.15</c:v>
                </c:pt>
                <c:pt idx="82">
                  <c:v>0.35</c:v>
                </c:pt>
                <c:pt idx="83">
                  <c:v>0.19</c:v>
                </c:pt>
                <c:pt idx="84">
                  <c:v>0.27</c:v>
                </c:pt>
                <c:pt idx="85">
                  <c:v>0.6</c:v>
                </c:pt>
                <c:pt idx="86">
                  <c:v>0.4</c:v>
                </c:pt>
                <c:pt idx="87">
                  <c:v>0.34</c:v>
                </c:pt>
                <c:pt idx="88">
                  <c:v>0.26</c:v>
                </c:pt>
                <c:pt idx="89">
                  <c:v>0.25</c:v>
                </c:pt>
                <c:pt idx="90">
                  <c:v>0.4</c:v>
                </c:pt>
                <c:pt idx="91">
                  <c:v>0.25</c:v>
                </c:pt>
                <c:pt idx="92">
                  <c:v>0.35</c:v>
                </c:pt>
                <c:pt idx="93">
                  <c:v>0.2</c:v>
                </c:pt>
                <c:pt idx="94">
                  <c:v>0.3</c:v>
                </c:pt>
                <c:pt idx="95">
                  <c:v>0.25</c:v>
                </c:pt>
                <c:pt idx="96">
                  <c:v>0.28000000000000003</c:v>
                </c:pt>
                <c:pt idx="97">
                  <c:v>0.27</c:v>
                </c:pt>
                <c:pt idx="98">
                  <c:v>0.2</c:v>
                </c:pt>
                <c:pt idx="99">
                  <c:v>0.49</c:v>
                </c:pt>
              </c:numCache>
            </c:numRef>
          </c:xVal>
          <c:yVal>
            <c:numRef>
              <c:f>Sheet1!$A$115:$CV$115</c:f>
              <c:numCache>
                <c:formatCode>General</c:formatCode>
                <c:ptCount val="100"/>
                <c:pt idx="0">
                  <c:v>0.84199999999999997</c:v>
                </c:pt>
                <c:pt idx="1">
                  <c:v>0.995</c:v>
                </c:pt>
                <c:pt idx="2">
                  <c:v>1.0509999999999999</c:v>
                </c:pt>
                <c:pt idx="3">
                  <c:v>0.63500000000000001</c:v>
                </c:pt>
                <c:pt idx="4">
                  <c:v>0.76100000000000001</c:v>
                </c:pt>
                <c:pt idx="5">
                  <c:v>0.88700000000000001</c:v>
                </c:pt>
                <c:pt idx="6">
                  <c:v>1.038</c:v>
                </c:pt>
                <c:pt idx="7">
                  <c:v>0.63500000000000001</c:v>
                </c:pt>
                <c:pt idx="8">
                  <c:v>0.71399999999999997</c:v>
                </c:pt>
                <c:pt idx="9">
                  <c:v>0.98399999999999999</c:v>
                </c:pt>
                <c:pt idx="10">
                  <c:v>1.1759999999999999</c:v>
                </c:pt>
                <c:pt idx="11">
                  <c:v>1.577</c:v>
                </c:pt>
                <c:pt idx="12">
                  <c:v>1.2949999999999999</c:v>
                </c:pt>
                <c:pt idx="13">
                  <c:v>1.1319999999999999</c:v>
                </c:pt>
                <c:pt idx="14">
                  <c:v>0.754</c:v>
                </c:pt>
                <c:pt idx="15">
                  <c:v>0.92200000000000004</c:v>
                </c:pt>
                <c:pt idx="16">
                  <c:v>0.67300000000000004</c:v>
                </c:pt>
                <c:pt idx="17">
                  <c:v>1.006</c:v>
                </c:pt>
                <c:pt idx="18">
                  <c:v>1.7390000000000001</c:v>
                </c:pt>
                <c:pt idx="19">
                  <c:v>1.028</c:v>
                </c:pt>
                <c:pt idx="20">
                  <c:v>0.97699999999999998</c:v>
                </c:pt>
                <c:pt idx="21">
                  <c:v>1.042</c:v>
                </c:pt>
                <c:pt idx="22">
                  <c:v>1.0780000000000001</c:v>
                </c:pt>
                <c:pt idx="23">
                  <c:v>1.3640000000000001</c:v>
                </c:pt>
                <c:pt idx="24">
                  <c:v>1.08</c:v>
                </c:pt>
                <c:pt idx="25">
                  <c:v>1.927</c:v>
                </c:pt>
                <c:pt idx="26">
                  <c:v>1.429</c:v>
                </c:pt>
                <c:pt idx="27">
                  <c:v>0.82599999999999996</c:v>
                </c:pt>
                <c:pt idx="28">
                  <c:v>0.89300000000000002</c:v>
                </c:pt>
                <c:pt idx="29">
                  <c:v>1.032</c:v>
                </c:pt>
                <c:pt idx="30">
                  <c:v>1.333</c:v>
                </c:pt>
                <c:pt idx="31">
                  <c:v>0.76600000000000001</c:v>
                </c:pt>
                <c:pt idx="32">
                  <c:v>1.163</c:v>
                </c:pt>
                <c:pt idx="33">
                  <c:v>0.71399999999999997</c:v>
                </c:pt>
                <c:pt idx="34">
                  <c:v>0.99199999999999999</c:v>
                </c:pt>
                <c:pt idx="35">
                  <c:v>1.1439999999999999</c:v>
                </c:pt>
                <c:pt idx="36">
                  <c:v>1.2310000000000001</c:v>
                </c:pt>
                <c:pt idx="37">
                  <c:v>0.89500000000000002</c:v>
                </c:pt>
                <c:pt idx="38">
                  <c:v>1.099</c:v>
                </c:pt>
                <c:pt idx="39">
                  <c:v>1.288</c:v>
                </c:pt>
                <c:pt idx="40">
                  <c:v>1.2649999999999999</c:v>
                </c:pt>
                <c:pt idx="41">
                  <c:v>1.153</c:v>
                </c:pt>
                <c:pt idx="42">
                  <c:v>1.242</c:v>
                </c:pt>
                <c:pt idx="43">
                  <c:v>1.8779999999999999</c:v>
                </c:pt>
                <c:pt idx="44">
                  <c:v>2.1429999999999998</c:v>
                </c:pt>
                <c:pt idx="45">
                  <c:v>1.361</c:v>
                </c:pt>
                <c:pt idx="46">
                  <c:v>1.226</c:v>
                </c:pt>
                <c:pt idx="47">
                  <c:v>1.548</c:v>
                </c:pt>
                <c:pt idx="48">
                  <c:v>1.1319999999999999</c:v>
                </c:pt>
                <c:pt idx="49">
                  <c:v>1.429</c:v>
                </c:pt>
                <c:pt idx="50">
                  <c:v>1.1299999999999999</c:v>
                </c:pt>
                <c:pt idx="51">
                  <c:v>1.228</c:v>
                </c:pt>
                <c:pt idx="52">
                  <c:v>1.496</c:v>
                </c:pt>
                <c:pt idx="53">
                  <c:v>1.27</c:v>
                </c:pt>
                <c:pt idx="54">
                  <c:v>1.458</c:v>
                </c:pt>
                <c:pt idx="55">
                  <c:v>1.8520000000000001</c:v>
                </c:pt>
                <c:pt idx="56">
                  <c:v>1.379</c:v>
                </c:pt>
                <c:pt idx="57">
                  <c:v>1.333</c:v>
                </c:pt>
                <c:pt idx="58">
                  <c:v>1.653</c:v>
                </c:pt>
                <c:pt idx="59">
                  <c:v>1.528</c:v>
                </c:pt>
                <c:pt idx="60">
                  <c:v>1.659</c:v>
                </c:pt>
                <c:pt idx="61">
                  <c:v>1.1259999999999999</c:v>
                </c:pt>
                <c:pt idx="62">
                  <c:v>1.796</c:v>
                </c:pt>
                <c:pt idx="63">
                  <c:v>0.84899999999999998</c:v>
                </c:pt>
                <c:pt idx="64">
                  <c:v>1</c:v>
                </c:pt>
                <c:pt idx="65">
                  <c:v>1.4890000000000001</c:v>
                </c:pt>
                <c:pt idx="66">
                  <c:v>0.78700000000000003</c:v>
                </c:pt>
                <c:pt idx="67">
                  <c:v>0.89800000000000002</c:v>
                </c:pt>
                <c:pt idx="68">
                  <c:v>1.0940000000000001</c:v>
                </c:pt>
                <c:pt idx="69">
                  <c:v>1.36</c:v>
                </c:pt>
                <c:pt idx="70">
                  <c:v>1.8</c:v>
                </c:pt>
                <c:pt idx="71">
                  <c:v>1.7529999999999999</c:v>
                </c:pt>
                <c:pt idx="72">
                  <c:v>1.429</c:v>
                </c:pt>
                <c:pt idx="73">
                  <c:v>1.6830000000000001</c:v>
                </c:pt>
                <c:pt idx="74">
                  <c:v>1.343</c:v>
                </c:pt>
                <c:pt idx="75">
                  <c:v>1.667</c:v>
                </c:pt>
                <c:pt idx="76">
                  <c:v>1.7350000000000001</c:v>
                </c:pt>
                <c:pt idx="77">
                  <c:v>2.105</c:v>
                </c:pt>
                <c:pt idx="78">
                  <c:v>1.722</c:v>
                </c:pt>
                <c:pt idx="79">
                  <c:v>1.2</c:v>
                </c:pt>
                <c:pt idx="80">
                  <c:v>0.83299999999999996</c:v>
                </c:pt>
                <c:pt idx="81">
                  <c:v>0.47599999999999998</c:v>
                </c:pt>
                <c:pt idx="82">
                  <c:v>1.577</c:v>
                </c:pt>
                <c:pt idx="83">
                  <c:v>0.90500000000000003</c:v>
                </c:pt>
                <c:pt idx="84">
                  <c:v>0.72799999999999998</c:v>
                </c:pt>
                <c:pt idx="85">
                  <c:v>1.405</c:v>
                </c:pt>
                <c:pt idx="86">
                  <c:v>1.347</c:v>
                </c:pt>
                <c:pt idx="87">
                  <c:v>1.5449999999999999</c:v>
                </c:pt>
                <c:pt idx="88">
                  <c:v>1.413</c:v>
                </c:pt>
                <c:pt idx="89">
                  <c:v>1.323</c:v>
                </c:pt>
                <c:pt idx="90">
                  <c:v>0.57499999999999996</c:v>
                </c:pt>
                <c:pt idx="91">
                  <c:v>0.625</c:v>
                </c:pt>
                <c:pt idx="92">
                  <c:v>0.73799999999999999</c:v>
                </c:pt>
                <c:pt idx="93">
                  <c:v>0.81599999999999995</c:v>
                </c:pt>
                <c:pt idx="94">
                  <c:v>0.83299999999999996</c:v>
                </c:pt>
                <c:pt idx="95">
                  <c:v>0.96899999999999997</c:v>
                </c:pt>
                <c:pt idx="96">
                  <c:v>0.85099999999999998</c:v>
                </c:pt>
                <c:pt idx="97">
                  <c:v>0.67700000000000005</c:v>
                </c:pt>
                <c:pt idx="98">
                  <c:v>0.77200000000000002</c:v>
                </c:pt>
                <c:pt idx="99">
                  <c:v>0.76600000000000001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F5-4688-B95F-AD79F62EA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404136"/>
        <c:axId val="669402568"/>
      </c:scatterChart>
      <c:valAx>
        <c:axId val="66940413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o-RO" dirty="0"/>
                  <a:t>Greutate</a:t>
                </a:r>
                <a:r>
                  <a:rPr lang="ro-RO" baseline="0" dirty="0"/>
                  <a:t> boabe într-un panicul</a:t>
                </a:r>
                <a:r>
                  <a:rPr lang="ro-RO" dirty="0"/>
                  <a:t>, g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02626526807824"/>
              <c:y val="0.889724339793225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69402568"/>
        <c:crosses val="autoZero"/>
        <c:crossBetween val="midCat"/>
      </c:valAx>
      <c:valAx>
        <c:axId val="669402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o-RO" dirty="0"/>
                  <a:t>MMB, g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9.4228504122496996E-3"/>
              <c:y val="0.274452463323014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69404136"/>
        <c:crosses val="autoZero"/>
        <c:crossBetween val="midCat"/>
      </c:valAx>
      <c:spPr>
        <a:solidFill>
          <a:sysClr val="window" lastClr="FFFFFF"/>
        </a:solidFill>
      </c:spPr>
    </c:plotArea>
    <c:plotVisOnly val="1"/>
    <c:dispBlanksAs val="gap"/>
    <c:showDLblsOverMax val="0"/>
    <c:extLst>
      <c:ext uri="{0b15fc19-7d7d-44ad-8c2d-2c3a37ce22c3}">
        <chartProps xmlns="https://web.wps.cn/et/2018/main" chartId="{c3188177-7a5b-4201-b5d9-3cf71dfef416}"/>
      </c:ext>
    </c:extLst>
  </c:chart>
  <c:spPr>
    <a:solidFill>
      <a:srgbClr val="4472C4">
        <a:lumMod val="20000"/>
        <a:lumOff val="80000"/>
      </a:srgbClr>
    </a:solidFill>
    <a:ln w="6350" cap="flat" cmpd="sng" algn="ctr">
      <a:solidFill>
        <a:sysClr val="windowText" lastClr="000000"/>
      </a:solidFill>
      <a:prstDash val="solid"/>
      <a:round/>
    </a:ln>
  </c:spPr>
  <c:txPr>
    <a:bodyPr/>
    <a:lstStyle/>
    <a:p>
      <a:pPr>
        <a:defRPr lang="en-US" sz="2000" b="1" i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o-RO"/>
              <a:t>Bromus secalinus L.</a:t>
            </a:r>
            <a:endParaRPr lang="en-US"/>
          </a:p>
        </c:rich>
      </c:tx>
      <c:layout>
        <c:manualLayout>
          <c:xMode val="edge"/>
          <c:yMode val="edge"/>
          <c:x val="0.3337877870161329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620205799812899"/>
          <c:y val="0.15218202163371899"/>
          <c:w val="0.703695042095416"/>
          <c:h val="0.60164117866467703"/>
        </c:manualLayout>
      </c:layout>
      <c:scatterChart>
        <c:scatterStyle val="lineMarker"/>
        <c:varyColors val="0"/>
        <c:ser>
          <c:idx val="0"/>
          <c:order val="0"/>
          <c:spPr>
            <a:ln w="28575" cap="rnd" cmpd="sng" algn="ctr">
              <a:noFill/>
              <a:prstDash val="solid"/>
              <a:round/>
            </a:ln>
          </c:spPr>
          <c:marker>
            <c:symbol val="circle"/>
            <c:size val="16"/>
            <c:spPr>
              <a:solidFill>
                <a:srgbClr val="FFC000">
                  <a:lumMod val="40000"/>
                  <a:lumOff val="60000"/>
                </a:srgbClr>
              </a:solidFill>
            </c:spPr>
          </c:marker>
          <c:trendline>
            <c:spPr>
              <a:ln w="127000" cap="rnd" cmpd="tri" algn="ctr">
                <a:solidFill>
                  <a:srgbClr val="C00000"/>
                </a:solidFill>
                <a:prstDash val="solid"/>
                <a:round/>
              </a:ln>
            </c:spPr>
            <c:trendlineType val="linear"/>
            <c:dispRSqr val="1"/>
            <c:dispEq val="1"/>
            <c:trendlineLbl>
              <c:layout>
                <c:manualLayout>
                  <c:x val="0.23639798766968909"/>
                  <c:y val="0.21616625598040454"/>
                </c:manualLayout>
              </c:layout>
              <c:tx>
                <c:rich>
                  <a:bodyPr rot="0" vert="horz"/>
                  <a:lstStyle/>
                  <a:p>
                    <a:pPr>
                      <a:defRPr b="1"/>
                    </a:pPr>
                    <a:r>
                      <a:rPr lang="en-US" b="1"/>
                      <a:t>y = 0.6285x + 10.481</a:t>
                    </a:r>
                    <a:endParaRPr lang="ro-RO" b="1"/>
                  </a:p>
                  <a:p>
                    <a:pPr>
                      <a:defRPr b="1"/>
                    </a:pPr>
                    <a:r>
                      <a:rPr lang="ro-RO" b="1"/>
                      <a:t>r = 0.216*</a:t>
                    </a:r>
                    <a:endParaRPr lang="en-US" b="1"/>
                  </a:p>
                </c:rich>
              </c:tx>
              <c:numFmt formatCode="General" sourceLinked="0"/>
            </c:trendlineLbl>
          </c:trendline>
          <c:xVal>
            <c:numRef>
              <c:f>Sheet1!$A$108:$CV$108</c:f>
              <c:numCache>
                <c:formatCode>General</c:formatCode>
                <c:ptCount val="100"/>
                <c:pt idx="0">
                  <c:v>2.8</c:v>
                </c:pt>
                <c:pt idx="1">
                  <c:v>2.85</c:v>
                </c:pt>
                <c:pt idx="2">
                  <c:v>2.13</c:v>
                </c:pt>
                <c:pt idx="3">
                  <c:v>2.79</c:v>
                </c:pt>
                <c:pt idx="4">
                  <c:v>2.14</c:v>
                </c:pt>
                <c:pt idx="5">
                  <c:v>3</c:v>
                </c:pt>
                <c:pt idx="6">
                  <c:v>2.75</c:v>
                </c:pt>
                <c:pt idx="7">
                  <c:v>3.34</c:v>
                </c:pt>
                <c:pt idx="8">
                  <c:v>3.04</c:v>
                </c:pt>
                <c:pt idx="9">
                  <c:v>2.9</c:v>
                </c:pt>
                <c:pt idx="10">
                  <c:v>3</c:v>
                </c:pt>
                <c:pt idx="11">
                  <c:v>3.42</c:v>
                </c:pt>
                <c:pt idx="12">
                  <c:v>3.09</c:v>
                </c:pt>
                <c:pt idx="13">
                  <c:v>2.98</c:v>
                </c:pt>
                <c:pt idx="14">
                  <c:v>2.2999999999999998</c:v>
                </c:pt>
                <c:pt idx="15">
                  <c:v>1.64</c:v>
                </c:pt>
                <c:pt idx="16">
                  <c:v>3.17</c:v>
                </c:pt>
                <c:pt idx="17">
                  <c:v>2.57</c:v>
                </c:pt>
                <c:pt idx="18">
                  <c:v>2.67</c:v>
                </c:pt>
                <c:pt idx="19">
                  <c:v>2.5499999999999998</c:v>
                </c:pt>
                <c:pt idx="20">
                  <c:v>2.46</c:v>
                </c:pt>
                <c:pt idx="21">
                  <c:v>3.37</c:v>
                </c:pt>
                <c:pt idx="22">
                  <c:v>3.54</c:v>
                </c:pt>
                <c:pt idx="23">
                  <c:v>2.8</c:v>
                </c:pt>
                <c:pt idx="24">
                  <c:v>2.75</c:v>
                </c:pt>
                <c:pt idx="25">
                  <c:v>2.2200000000000002</c:v>
                </c:pt>
                <c:pt idx="26">
                  <c:v>2.67</c:v>
                </c:pt>
                <c:pt idx="27">
                  <c:v>3.22</c:v>
                </c:pt>
                <c:pt idx="28">
                  <c:v>2.85</c:v>
                </c:pt>
                <c:pt idx="29">
                  <c:v>2.36</c:v>
                </c:pt>
                <c:pt idx="30">
                  <c:v>3.8</c:v>
                </c:pt>
                <c:pt idx="31">
                  <c:v>3</c:v>
                </c:pt>
                <c:pt idx="32">
                  <c:v>4.9000000000000004</c:v>
                </c:pt>
                <c:pt idx="33">
                  <c:v>3.27</c:v>
                </c:pt>
                <c:pt idx="34">
                  <c:v>2.84</c:v>
                </c:pt>
                <c:pt idx="35">
                  <c:v>4.4400000000000004</c:v>
                </c:pt>
                <c:pt idx="36">
                  <c:v>3.7</c:v>
                </c:pt>
                <c:pt idx="37">
                  <c:v>6.1</c:v>
                </c:pt>
                <c:pt idx="38">
                  <c:v>3.82</c:v>
                </c:pt>
                <c:pt idx="39">
                  <c:v>3.29</c:v>
                </c:pt>
                <c:pt idx="40">
                  <c:v>3.39</c:v>
                </c:pt>
                <c:pt idx="41">
                  <c:v>2.84</c:v>
                </c:pt>
                <c:pt idx="42">
                  <c:v>2.87</c:v>
                </c:pt>
                <c:pt idx="43">
                  <c:v>3.01</c:v>
                </c:pt>
                <c:pt idx="44">
                  <c:v>3.16</c:v>
                </c:pt>
                <c:pt idx="45">
                  <c:v>2.75</c:v>
                </c:pt>
                <c:pt idx="46">
                  <c:v>3.12</c:v>
                </c:pt>
                <c:pt idx="47">
                  <c:v>1.89</c:v>
                </c:pt>
                <c:pt idx="48">
                  <c:v>2.33</c:v>
                </c:pt>
                <c:pt idx="49">
                  <c:v>2.75</c:v>
                </c:pt>
                <c:pt idx="50">
                  <c:v>3.15</c:v>
                </c:pt>
                <c:pt idx="51">
                  <c:v>3.76</c:v>
                </c:pt>
                <c:pt idx="52">
                  <c:v>2.76</c:v>
                </c:pt>
                <c:pt idx="53">
                  <c:v>3.18</c:v>
                </c:pt>
                <c:pt idx="54">
                  <c:v>3.64</c:v>
                </c:pt>
                <c:pt idx="55">
                  <c:v>2.5</c:v>
                </c:pt>
                <c:pt idx="56">
                  <c:v>2.52</c:v>
                </c:pt>
                <c:pt idx="57">
                  <c:v>3.47</c:v>
                </c:pt>
                <c:pt idx="58">
                  <c:v>2.33</c:v>
                </c:pt>
                <c:pt idx="59">
                  <c:v>2.44</c:v>
                </c:pt>
                <c:pt idx="60">
                  <c:v>2.2999999999999998</c:v>
                </c:pt>
                <c:pt idx="61">
                  <c:v>1.98</c:v>
                </c:pt>
                <c:pt idx="62">
                  <c:v>2.77</c:v>
                </c:pt>
                <c:pt idx="63">
                  <c:v>2.25</c:v>
                </c:pt>
                <c:pt idx="64">
                  <c:v>2.06</c:v>
                </c:pt>
                <c:pt idx="65">
                  <c:v>1.62</c:v>
                </c:pt>
                <c:pt idx="66">
                  <c:v>2.34</c:v>
                </c:pt>
                <c:pt idx="67">
                  <c:v>3.02</c:v>
                </c:pt>
                <c:pt idx="68">
                  <c:v>3.72</c:v>
                </c:pt>
                <c:pt idx="69">
                  <c:v>1.87</c:v>
                </c:pt>
                <c:pt idx="70">
                  <c:v>3.06</c:v>
                </c:pt>
                <c:pt idx="71">
                  <c:v>1.88</c:v>
                </c:pt>
                <c:pt idx="72">
                  <c:v>4.3899999999999997</c:v>
                </c:pt>
                <c:pt idx="73">
                  <c:v>2.15</c:v>
                </c:pt>
                <c:pt idx="74">
                  <c:v>1.35</c:v>
                </c:pt>
                <c:pt idx="75">
                  <c:v>2.15</c:v>
                </c:pt>
                <c:pt idx="76">
                  <c:v>3.12</c:v>
                </c:pt>
                <c:pt idx="77">
                  <c:v>1.51</c:v>
                </c:pt>
                <c:pt idx="78">
                  <c:v>3.37</c:v>
                </c:pt>
                <c:pt idx="79">
                  <c:v>1.87</c:v>
                </c:pt>
                <c:pt idx="80">
                  <c:v>1.85</c:v>
                </c:pt>
                <c:pt idx="81">
                  <c:v>1.7</c:v>
                </c:pt>
                <c:pt idx="82">
                  <c:v>2.92</c:v>
                </c:pt>
                <c:pt idx="83">
                  <c:v>1.32</c:v>
                </c:pt>
                <c:pt idx="84">
                  <c:v>2.37</c:v>
                </c:pt>
                <c:pt idx="85">
                  <c:v>2.97</c:v>
                </c:pt>
                <c:pt idx="86">
                  <c:v>2.4300000000000002</c:v>
                </c:pt>
                <c:pt idx="87">
                  <c:v>2.82</c:v>
                </c:pt>
                <c:pt idx="88">
                  <c:v>2.31</c:v>
                </c:pt>
                <c:pt idx="89">
                  <c:v>1.5</c:v>
                </c:pt>
                <c:pt idx="90">
                  <c:v>3.49</c:v>
                </c:pt>
                <c:pt idx="91">
                  <c:v>3.5</c:v>
                </c:pt>
                <c:pt idx="92">
                  <c:v>3.82</c:v>
                </c:pt>
                <c:pt idx="93">
                  <c:v>1.98</c:v>
                </c:pt>
                <c:pt idx="94">
                  <c:v>2.4300000000000002</c:v>
                </c:pt>
                <c:pt idx="95">
                  <c:v>1.66</c:v>
                </c:pt>
                <c:pt idx="96">
                  <c:v>2.87</c:v>
                </c:pt>
                <c:pt idx="97">
                  <c:v>1.7</c:v>
                </c:pt>
                <c:pt idx="98">
                  <c:v>2.72</c:v>
                </c:pt>
                <c:pt idx="99">
                  <c:v>2.4</c:v>
                </c:pt>
              </c:numCache>
            </c:numRef>
          </c:xVal>
          <c:yVal>
            <c:numRef>
              <c:f>Sheet1!$A$109:$CV$109</c:f>
              <c:numCache>
                <c:formatCode>General</c:formatCode>
                <c:ptCount val="100"/>
                <c:pt idx="0">
                  <c:v>11.76</c:v>
                </c:pt>
                <c:pt idx="1">
                  <c:v>10.71</c:v>
                </c:pt>
                <c:pt idx="2">
                  <c:v>11.58</c:v>
                </c:pt>
                <c:pt idx="3">
                  <c:v>12.92</c:v>
                </c:pt>
                <c:pt idx="4">
                  <c:v>11.26</c:v>
                </c:pt>
                <c:pt idx="5">
                  <c:v>11.63</c:v>
                </c:pt>
                <c:pt idx="6">
                  <c:v>11.55</c:v>
                </c:pt>
                <c:pt idx="7">
                  <c:v>11.6</c:v>
                </c:pt>
                <c:pt idx="8">
                  <c:v>12.36</c:v>
                </c:pt>
                <c:pt idx="9">
                  <c:v>11.11</c:v>
                </c:pt>
                <c:pt idx="10">
                  <c:v>12.99</c:v>
                </c:pt>
                <c:pt idx="11">
                  <c:v>11.88</c:v>
                </c:pt>
                <c:pt idx="12">
                  <c:v>9.01</c:v>
                </c:pt>
                <c:pt idx="13">
                  <c:v>13.73</c:v>
                </c:pt>
                <c:pt idx="14">
                  <c:v>11.33</c:v>
                </c:pt>
                <c:pt idx="15">
                  <c:v>11.88</c:v>
                </c:pt>
                <c:pt idx="16">
                  <c:v>11.74</c:v>
                </c:pt>
                <c:pt idx="17">
                  <c:v>14.28</c:v>
                </c:pt>
                <c:pt idx="18">
                  <c:v>15.26</c:v>
                </c:pt>
                <c:pt idx="19">
                  <c:v>15.94</c:v>
                </c:pt>
                <c:pt idx="20">
                  <c:v>13.67</c:v>
                </c:pt>
                <c:pt idx="21">
                  <c:v>14.04</c:v>
                </c:pt>
                <c:pt idx="22">
                  <c:v>16.86</c:v>
                </c:pt>
                <c:pt idx="23">
                  <c:v>11.67</c:v>
                </c:pt>
                <c:pt idx="24">
                  <c:v>11.75</c:v>
                </c:pt>
                <c:pt idx="25">
                  <c:v>9.91</c:v>
                </c:pt>
                <c:pt idx="26">
                  <c:v>13.02</c:v>
                </c:pt>
                <c:pt idx="27">
                  <c:v>12.48</c:v>
                </c:pt>
                <c:pt idx="28">
                  <c:v>14.25</c:v>
                </c:pt>
                <c:pt idx="29">
                  <c:v>10.35</c:v>
                </c:pt>
                <c:pt idx="30">
                  <c:v>12.93</c:v>
                </c:pt>
                <c:pt idx="31">
                  <c:v>10.75</c:v>
                </c:pt>
                <c:pt idx="32">
                  <c:v>12.25</c:v>
                </c:pt>
                <c:pt idx="33">
                  <c:v>13.19</c:v>
                </c:pt>
                <c:pt idx="34">
                  <c:v>12.29</c:v>
                </c:pt>
                <c:pt idx="35">
                  <c:v>13.21</c:v>
                </c:pt>
                <c:pt idx="36">
                  <c:v>9.64</c:v>
                </c:pt>
                <c:pt idx="37">
                  <c:v>15.4</c:v>
                </c:pt>
                <c:pt idx="38">
                  <c:v>10.91</c:v>
                </c:pt>
                <c:pt idx="39">
                  <c:v>14.43</c:v>
                </c:pt>
                <c:pt idx="40">
                  <c:v>12.74</c:v>
                </c:pt>
                <c:pt idx="41">
                  <c:v>11.93</c:v>
                </c:pt>
                <c:pt idx="42">
                  <c:v>15.11</c:v>
                </c:pt>
                <c:pt idx="43">
                  <c:v>13.03</c:v>
                </c:pt>
                <c:pt idx="44">
                  <c:v>13.17</c:v>
                </c:pt>
                <c:pt idx="45">
                  <c:v>13.89</c:v>
                </c:pt>
                <c:pt idx="46">
                  <c:v>10.83</c:v>
                </c:pt>
                <c:pt idx="47">
                  <c:v>16.29</c:v>
                </c:pt>
                <c:pt idx="48">
                  <c:v>12.14</c:v>
                </c:pt>
                <c:pt idx="49">
                  <c:v>13.75</c:v>
                </c:pt>
                <c:pt idx="50">
                  <c:v>11.54</c:v>
                </c:pt>
                <c:pt idx="51">
                  <c:v>12.79</c:v>
                </c:pt>
                <c:pt idx="52">
                  <c:v>12.72</c:v>
                </c:pt>
                <c:pt idx="53">
                  <c:v>11.69</c:v>
                </c:pt>
                <c:pt idx="54">
                  <c:v>14.8</c:v>
                </c:pt>
                <c:pt idx="55">
                  <c:v>10.82</c:v>
                </c:pt>
                <c:pt idx="56">
                  <c:v>14</c:v>
                </c:pt>
                <c:pt idx="57">
                  <c:v>10.33</c:v>
                </c:pt>
                <c:pt idx="58">
                  <c:v>10.5</c:v>
                </c:pt>
                <c:pt idx="59">
                  <c:v>9.92</c:v>
                </c:pt>
                <c:pt idx="60">
                  <c:v>9.66</c:v>
                </c:pt>
                <c:pt idx="61">
                  <c:v>10.88</c:v>
                </c:pt>
                <c:pt idx="62">
                  <c:v>11.54</c:v>
                </c:pt>
                <c:pt idx="63">
                  <c:v>11.36</c:v>
                </c:pt>
                <c:pt idx="64">
                  <c:v>12.48</c:v>
                </c:pt>
                <c:pt idx="65">
                  <c:v>9.26</c:v>
                </c:pt>
                <c:pt idx="66">
                  <c:v>10.130000000000001</c:v>
                </c:pt>
                <c:pt idx="67">
                  <c:v>11.98</c:v>
                </c:pt>
                <c:pt idx="68">
                  <c:v>13.78</c:v>
                </c:pt>
                <c:pt idx="69">
                  <c:v>11.61</c:v>
                </c:pt>
                <c:pt idx="70">
                  <c:v>19.739999999999998</c:v>
                </c:pt>
                <c:pt idx="71">
                  <c:v>12.79</c:v>
                </c:pt>
                <c:pt idx="72">
                  <c:v>15.57</c:v>
                </c:pt>
                <c:pt idx="73">
                  <c:v>12.65</c:v>
                </c:pt>
                <c:pt idx="74">
                  <c:v>12.5</c:v>
                </c:pt>
                <c:pt idx="75">
                  <c:v>8.9600000000000009</c:v>
                </c:pt>
                <c:pt idx="76">
                  <c:v>11.56</c:v>
                </c:pt>
                <c:pt idx="77">
                  <c:v>20.13</c:v>
                </c:pt>
                <c:pt idx="78">
                  <c:v>14.16</c:v>
                </c:pt>
                <c:pt idx="79">
                  <c:v>12.99</c:v>
                </c:pt>
                <c:pt idx="80">
                  <c:v>15.42</c:v>
                </c:pt>
                <c:pt idx="81">
                  <c:v>7.66</c:v>
                </c:pt>
                <c:pt idx="82">
                  <c:v>11.87</c:v>
                </c:pt>
                <c:pt idx="83">
                  <c:v>12.22</c:v>
                </c:pt>
                <c:pt idx="84">
                  <c:v>11.97</c:v>
                </c:pt>
                <c:pt idx="85">
                  <c:v>12.48</c:v>
                </c:pt>
                <c:pt idx="86">
                  <c:v>11.2</c:v>
                </c:pt>
                <c:pt idx="87">
                  <c:v>14.69</c:v>
                </c:pt>
                <c:pt idx="88">
                  <c:v>14.44</c:v>
                </c:pt>
                <c:pt idx="89">
                  <c:v>11.54</c:v>
                </c:pt>
                <c:pt idx="90">
                  <c:v>11.63</c:v>
                </c:pt>
                <c:pt idx="91">
                  <c:v>10.87</c:v>
                </c:pt>
                <c:pt idx="92">
                  <c:v>9.57</c:v>
                </c:pt>
                <c:pt idx="93">
                  <c:v>7.3</c:v>
                </c:pt>
                <c:pt idx="94">
                  <c:v>8.6199999999999992</c:v>
                </c:pt>
                <c:pt idx="95">
                  <c:v>6.24</c:v>
                </c:pt>
                <c:pt idx="96">
                  <c:v>11.39</c:v>
                </c:pt>
                <c:pt idx="97">
                  <c:v>8.99</c:v>
                </c:pt>
                <c:pt idx="98">
                  <c:v>10.07</c:v>
                </c:pt>
                <c:pt idx="99">
                  <c:v>11.43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60-406B-B5D3-0C9313169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451960"/>
        <c:axId val="669457840"/>
      </c:scatterChart>
      <c:valAx>
        <c:axId val="66945196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o-RO" dirty="0"/>
                  <a:t>Greutate</a:t>
                </a:r>
                <a:r>
                  <a:rPr lang="ro-RO" baseline="0" dirty="0"/>
                  <a:t> cariopse într-un panicul</a:t>
                </a:r>
                <a:r>
                  <a:rPr lang="ro-RO" dirty="0"/>
                  <a:t>, g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2544973544973501"/>
              <c:y val="0.876272535814762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9457840"/>
        <c:crosses val="autoZero"/>
        <c:crossBetween val="midCat"/>
      </c:valAx>
      <c:valAx>
        <c:axId val="669457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o-RO" dirty="0"/>
                  <a:t>Masa</a:t>
                </a:r>
                <a:r>
                  <a:rPr lang="ro-RO" baseline="0" dirty="0"/>
                  <a:t> a o mie de boabe</a:t>
                </a:r>
                <a:r>
                  <a:rPr lang="ro-RO" dirty="0"/>
                  <a:t> MMB, g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0159027128157197E-3"/>
              <c:y val="0.1131648086910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9451960"/>
        <c:crosses val="autoZero"/>
        <c:crossBetween val="midCat"/>
      </c:valAx>
      <c:spPr>
        <a:solidFill>
          <a:sysClr val="window" lastClr="FFFFFF"/>
        </a:solidFill>
      </c:spPr>
    </c:plotArea>
    <c:plotVisOnly val="1"/>
    <c:dispBlanksAs val="gap"/>
    <c:showDLblsOverMax val="0"/>
    <c:extLst>
      <c:ext uri="{0b15fc19-7d7d-44ad-8c2d-2c3a37ce22c3}">
        <chartProps xmlns="https://web.wps.cn/et/2018/main" chartId="{7ef11126-3bcc-4cca-a9db-7eb89b2c18ea}"/>
      </c:ext>
    </c:extLst>
  </c:chart>
  <c:spPr>
    <a:solidFill>
      <a:srgbClr val="E7E6E6"/>
    </a:solidFill>
    <a:ln w="9525" cap="flat" cmpd="sng" algn="ctr">
      <a:solidFill>
        <a:sysClr val="windowText" lastClr="000000"/>
      </a:solidFill>
      <a:prstDash val="solid"/>
      <a:round/>
    </a:ln>
  </c:spPr>
  <c:txPr>
    <a:bodyPr/>
    <a:lstStyle/>
    <a:p>
      <a:pPr>
        <a:defRPr lang="en-US" sz="2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o-RO"/>
              <a:t>Bromus secalinus L.</a:t>
            </a:r>
            <a:endParaRPr lang="en-US"/>
          </a:p>
        </c:rich>
      </c:tx>
      <c:layout>
        <c:manualLayout>
          <c:xMode val="edge"/>
          <c:yMode val="edge"/>
          <c:x val="0.30394614670380699"/>
          <c:y val="1.27469725940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874571388882799"/>
          <c:y val="0.121542383683875"/>
          <c:w val="0.73929514033586996"/>
          <c:h val="0.60878487225425704"/>
        </c:manualLayout>
      </c:layout>
      <c:scatterChart>
        <c:scatterStyle val="smoothMarker"/>
        <c:varyColors val="0"/>
        <c:ser>
          <c:idx val="0"/>
          <c:order val="0"/>
          <c:spPr>
            <a:ln w="127000" cap="rnd" cmpd="dbl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6289549376797697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97-42D7-AA5B-79F69BFFA693}"/>
                </c:ext>
              </c:extLst>
            </c:dLbl>
            <c:dLbl>
              <c:idx val="1"/>
              <c:layout>
                <c:manualLayout>
                  <c:x val="-9.1083413231064198E-2"/>
                  <c:y val="-2.78745644599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97-42D7-AA5B-79F69BFFA693}"/>
                </c:ext>
              </c:extLst>
            </c:dLbl>
            <c:dLbl>
              <c:idx val="2"/>
              <c:layout>
                <c:manualLayout>
                  <c:x val="-8.6289549376797697E-2"/>
                  <c:y val="-6.968641114982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97-42D7-AA5B-79F69BFFA693}"/>
                </c:ext>
              </c:extLst>
            </c:dLbl>
            <c:dLbl>
              <c:idx val="3"/>
              <c:layout>
                <c:manualLayout>
                  <c:x val="-0.11025886864813"/>
                  <c:y val="-6.968641114982580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97-42D7-AA5B-79F69BFFA693}"/>
                </c:ext>
              </c:extLst>
            </c:dLbl>
            <c:dLbl>
              <c:idx val="4"/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20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697-42D7-AA5B-79F69BFFA693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Sheet1!$J$1:$Q$1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Sheet1!$J$2:$Q$2</c:f>
              <c:numCache>
                <c:formatCode>General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22</c:v>
                </c:pt>
                <c:pt idx="4">
                  <c:v>33</c:v>
                </c:pt>
                <c:pt idx="5">
                  <c:v>24</c:v>
                </c:pt>
                <c:pt idx="6">
                  <c:v>7</c:v>
                </c:pt>
                <c:pt idx="7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B697-42D7-AA5B-79F69BFFA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31264"/>
        <c:axId val="48250464"/>
      </c:scatterChart>
      <c:valAx>
        <c:axId val="48231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o-RO" dirty="0"/>
                  <a:t>Lungime</a:t>
                </a:r>
                <a:r>
                  <a:rPr lang="ro-RO" baseline="0" dirty="0"/>
                  <a:t> panicul</a:t>
                </a:r>
                <a:r>
                  <a:rPr lang="ro-RO" dirty="0"/>
                  <a:t>, cm: -8 -10 -12 -14 </a:t>
                </a:r>
                <a:r>
                  <a:rPr lang="ro-RO" u="sng" dirty="0">
                    <a:solidFill>
                      <a:srgbClr val="FF0000"/>
                    </a:solidFill>
                  </a:rPr>
                  <a:t>-16 </a:t>
                </a:r>
              </a:p>
              <a:p>
                <a:pPr>
                  <a:defRPr/>
                </a:pPr>
                <a:r>
                  <a:rPr lang="ro-RO" dirty="0"/>
                  <a:t>-18 -20 -22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0311752138365299"/>
              <c:y val="0.83491289198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2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250464"/>
        <c:crosses val="autoZero"/>
        <c:crossBetween val="midCat"/>
      </c:valAx>
      <c:valAx>
        <c:axId val="4825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o-RO" dirty="0"/>
                  <a:t>Frecvența. 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8570102135561699E-2"/>
              <c:y val="0.213857063278179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2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231264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bcc4768e-b015-4974-b894-2542042e0f30}"/>
      </c:ext>
    </c:extLst>
  </c:chart>
  <c:spPr>
    <a:solidFill>
      <a:schemeClr val="tx2">
        <a:lumMod val="10000"/>
        <a:lumOff val="90000"/>
      </a:schemeClr>
    </a:solidFill>
    <a:ln w="6350" cap="flat" cmpd="sng" algn="ctr">
      <a:solidFill>
        <a:schemeClr val="accent1"/>
      </a:solidFill>
      <a:round/>
    </a:ln>
    <a:effectLst/>
  </c:spPr>
  <c:txPr>
    <a:bodyPr/>
    <a:lstStyle/>
    <a:p>
      <a:pPr>
        <a:defRPr lang="en-US" sz="2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o-RO"/>
              <a:t>Bromus arvensis L.</a:t>
            </a:r>
            <a:endParaRPr lang="en-US"/>
          </a:p>
        </c:rich>
      </c:tx>
      <c:layout>
        <c:manualLayout>
          <c:xMode val="edge"/>
          <c:yMode val="edge"/>
          <c:x val="0.31312299605208599"/>
          <c:y val="1.26502213788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389021479713601"/>
          <c:y val="0.10800552104899901"/>
          <c:w val="0.75451073985680195"/>
          <c:h val="0.62125603864734302"/>
        </c:manualLayout>
      </c:layout>
      <c:scatterChart>
        <c:scatterStyle val="smoothMarker"/>
        <c:varyColors val="0"/>
        <c:ser>
          <c:idx val="0"/>
          <c:order val="0"/>
          <c:spPr>
            <a:ln w="127000" cap="rnd" cmpd="dbl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77192982456141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78-4061-B90D-72BA2EE94CD0}"/>
                </c:ext>
              </c:extLst>
            </c:dLbl>
            <c:dLbl>
              <c:idx val="1"/>
              <c:layout>
                <c:manualLayout>
                  <c:x val="-0.120036934441367"/>
                  <c:y val="5.7979511535574904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78-4061-B90D-72BA2EE94CD0}"/>
                </c:ext>
              </c:extLst>
            </c:dLbl>
            <c:dLbl>
              <c:idx val="2"/>
              <c:layout>
                <c:manualLayout>
                  <c:x val="-8.31024930747922E-2"/>
                  <c:y val="-4.4275774826059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78-4061-B90D-72BA2EE94CD0}"/>
                </c:ext>
              </c:extLst>
            </c:dLbl>
            <c:dLbl>
              <c:idx val="3"/>
              <c:layout>
                <c:manualLayout>
                  <c:x val="-0.110803324099723"/>
                  <c:y val="-5.6925996204933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78-4061-B90D-72BA2EE94CD0}"/>
                </c:ext>
              </c:extLst>
            </c:dLbl>
            <c:dLbl>
              <c:idx val="4"/>
              <c:spPr>
                <a:solidFill>
                  <a:schemeClr val="lt1"/>
                </a:solidFill>
                <a:ln w="12700" cap="flat" cmpd="sng" algn="ctr">
                  <a:solidFill>
                    <a:schemeClr val="accent6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20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B78-4061-B90D-72BA2EE94CD0}"/>
                </c:ext>
              </c:extLst>
            </c:dLbl>
            <c:dLbl>
              <c:idx val="5"/>
              <c:layout>
                <c:manualLayout>
                  <c:x val="2.3866348448687399E-2"/>
                  <c:y val="-1.38026224982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78-4061-B90D-72BA2EE94CD0}"/>
                </c:ext>
              </c:extLst>
            </c:dLbl>
            <c:dLbl>
              <c:idx val="6"/>
              <c:layout>
                <c:manualLayout>
                  <c:x val="1.86236445981245E-2"/>
                  <c:y val="-5.5210489993098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78-4061-B90D-72BA2EE94CD0}"/>
                </c:ext>
              </c:extLst>
            </c:dLbl>
            <c:dLbl>
              <c:idx val="7"/>
              <c:layout>
                <c:manualLayout>
                  <c:x val="4.7732696897374704E-3"/>
                  <c:y val="-7.4185835466218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78-4061-B90D-72BA2EE94CD0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Sheet1!$A$15:$I$15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Sheet1!$A$16:$I$16</c:f>
              <c:numCache>
                <c:formatCode>General</c:formatCode>
                <c:ptCount val="9"/>
                <c:pt idx="0">
                  <c:v>4</c:v>
                </c:pt>
                <c:pt idx="1">
                  <c:v>14</c:v>
                </c:pt>
                <c:pt idx="2">
                  <c:v>15</c:v>
                </c:pt>
                <c:pt idx="3">
                  <c:v>20</c:v>
                </c:pt>
                <c:pt idx="4">
                  <c:v>34</c:v>
                </c:pt>
                <c:pt idx="5">
                  <c:v>7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CB78-4061-B90D-72BA2EE94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7362176"/>
        <c:axId val="557362656"/>
      </c:scatterChart>
      <c:valAx>
        <c:axId val="55736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o-RO" dirty="0"/>
                  <a:t>No spiculețe/panicul: -25 -35 -45 </a:t>
                </a:r>
                <a:r>
                  <a:rPr lang="ro-RO" u="sng" dirty="0">
                    <a:solidFill>
                      <a:srgbClr val="FF0000"/>
                    </a:solidFill>
                  </a:rPr>
                  <a:t>-55 </a:t>
                </a:r>
                <a:r>
                  <a:rPr lang="ro-RO" dirty="0"/>
                  <a:t>-65 </a:t>
                </a:r>
              </a:p>
              <a:p>
                <a:pPr>
                  <a:defRPr/>
                </a:pPr>
                <a:r>
                  <a:rPr lang="ro-RO" dirty="0"/>
                  <a:t>-75 -85 -95 ˃95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5459213906084701"/>
              <c:y val="0.837155245454889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2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7362656"/>
        <c:crosses val="autoZero"/>
        <c:crossBetween val="midCat"/>
      </c:valAx>
      <c:valAx>
        <c:axId val="55736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o-RO" dirty="0"/>
                  <a:t>Frecvența, 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6168051708217897E-3"/>
              <c:y val="0.227192497522249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2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736217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727f2081-cd39-4f10-a87c-c2ba1570fc89}"/>
      </c:ext>
    </c:extLst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lang="en-US" sz="2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1" i="0" u="none" strike="noStrike" kern="1200" spc="0" baseline="0">
                <a:ln>
                  <a:noFill/>
                </a:ln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o-RO"/>
              <a:t>Bromus secalinus L.</a:t>
            </a:r>
            <a:endParaRPr lang="en-US"/>
          </a:p>
        </c:rich>
      </c:tx>
      <c:layout>
        <c:manualLayout>
          <c:xMode val="edge"/>
          <c:yMode val="edge"/>
          <c:x val="0.28793603066919699"/>
          <c:y val="1.3522650439486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1" i="0" u="none" strike="noStrike" kern="1200" spc="0" baseline="0">
              <a:ln>
                <a:noFill/>
              </a:ln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0527325023969"/>
          <c:y val="0.13059958649207401"/>
          <c:w val="0.72828379674017296"/>
          <c:h val="0.60144727773949003"/>
        </c:manualLayout>
      </c:layout>
      <c:scatterChart>
        <c:scatterStyle val="smoothMarker"/>
        <c:varyColors val="0"/>
        <c:ser>
          <c:idx val="0"/>
          <c:order val="0"/>
          <c:spPr>
            <a:ln w="127000" cap="rnd" cmpd="dbl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6418732782369093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EE-4807-8D9F-DE938003A803}"/>
                </c:ext>
              </c:extLst>
            </c:dLbl>
            <c:dLbl>
              <c:idx val="1"/>
              <c:layout>
                <c:manualLayout>
                  <c:x val="-9.6418732782369204E-2"/>
                  <c:y val="-3.2488628979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EE-4807-8D9F-DE938003A803}"/>
                </c:ext>
              </c:extLst>
            </c:dLbl>
            <c:dLbl>
              <c:idx val="2"/>
              <c:layout>
                <c:manualLayout>
                  <c:x val="-0.110920263845301"/>
                  <c:y val="-4.6538680636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EE-4807-8D9F-DE938003A803}"/>
                </c:ext>
              </c:extLst>
            </c:dLbl>
            <c:dLbl>
              <c:idx val="3"/>
              <c:layout>
                <c:manualLayout>
                  <c:x val="-8.4174111788561904E-17"/>
                  <c:y val="-4.5484080571799902E-2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accent6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2000" b="1" i="0" u="none" strike="noStrike" kern="1200" baseline="0">
                      <a:ln>
                        <a:noFill/>
                      </a:ln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EE-4807-8D9F-DE938003A803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ln>
                      <a:noFill/>
                    </a:ln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Sheet1!$K$15:$R$15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Sheet1!$K$16:$R$16</c:f>
              <c:numCache>
                <c:formatCode>General</c:formatCode>
                <c:ptCount val="8"/>
                <c:pt idx="0">
                  <c:v>2</c:v>
                </c:pt>
                <c:pt idx="1">
                  <c:v>6</c:v>
                </c:pt>
                <c:pt idx="2">
                  <c:v>11</c:v>
                </c:pt>
                <c:pt idx="3">
                  <c:v>34</c:v>
                </c:pt>
                <c:pt idx="4">
                  <c:v>23</c:v>
                </c:pt>
                <c:pt idx="5">
                  <c:v>15</c:v>
                </c:pt>
                <c:pt idx="6">
                  <c:v>8</c:v>
                </c:pt>
                <c:pt idx="7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AEE-4807-8D9F-DE938003A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7371776"/>
        <c:axId val="557372736"/>
      </c:scatterChart>
      <c:valAx>
        <c:axId val="557371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ln>
                      <a:noFill/>
                    </a:ln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o-RO" dirty="0"/>
                  <a:t>No. spiculețe/panicul: -20 -25 -30 </a:t>
                </a:r>
                <a:r>
                  <a:rPr lang="ro-RO" u="sng" dirty="0">
                    <a:solidFill>
                      <a:srgbClr val="FF0000"/>
                    </a:solidFill>
                  </a:rPr>
                  <a:t>-40 </a:t>
                </a:r>
              </a:p>
              <a:p>
                <a:pPr>
                  <a:defRPr/>
                </a:pPr>
                <a:r>
                  <a:rPr lang="ro-RO" dirty="0"/>
                  <a:t>-45 -50 -55 -60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9999792022361201"/>
              <c:y val="0.82804962095106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2000" b="1" i="0" u="none" strike="noStrike" kern="1200" baseline="0">
                  <a:ln>
                    <a:noFill/>
                  </a:ln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ln>
                  <a:noFill/>
                </a:ln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7372736"/>
        <c:crosses val="autoZero"/>
        <c:crossBetween val="midCat"/>
      </c:valAx>
      <c:valAx>
        <c:axId val="55737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ln>
                      <a:noFill/>
                    </a:ln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o-RO" dirty="0"/>
                  <a:t>Frecvența, 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9.8274209012464003E-3"/>
              <c:y val="0.2496803754798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2000" b="1" i="0" u="none" strike="noStrike" kern="1200" baseline="0">
                  <a:ln>
                    <a:noFill/>
                  </a:ln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ln>
                  <a:noFill/>
                </a:ln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737177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a5790fc6-ac56-4661-bcf3-3348c1a56621}"/>
      </c:ext>
    </c:extLst>
  </c:chart>
  <c:spPr>
    <a:solidFill>
      <a:schemeClr val="tx2">
        <a:lumMod val="10000"/>
        <a:lumOff val="90000"/>
      </a:schemeClr>
    </a:solidFill>
    <a:ln w="63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lang="en-US" sz="2000" b="1">
          <a:ln>
            <a:noFill/>
          </a:ln>
          <a:solidFill>
            <a:schemeClr val="dk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o-RO"/>
              <a:t>Bromus arvensis L.</a:t>
            </a:r>
          </a:p>
        </c:rich>
      </c:tx>
      <c:layout>
        <c:manualLayout>
          <c:xMode val="edge"/>
          <c:yMode val="edge"/>
          <c:x val="0.35448238235415502"/>
          <c:y val="1.055223355610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2173420873896"/>
          <c:y val="0.125923320436159"/>
          <c:w val="0.72266244057052298"/>
          <c:h val="0.58951811466760495"/>
        </c:manualLayout>
      </c:layout>
      <c:scatterChart>
        <c:scatterStyle val="smoothMarker"/>
        <c:varyColors val="0"/>
        <c:ser>
          <c:idx val="0"/>
          <c:order val="0"/>
          <c:spPr>
            <a:ln w="127000" cap="rnd" cmpd="dbl" algn="ctr">
              <a:solidFill>
                <a:srgbClr val="7030A0"/>
              </a:solidFill>
              <a:prstDash val="solid"/>
              <a:round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48992528865746E-2"/>
                  <c:y val="1.51248680970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41-4E3C-93A1-77936B10CDA9}"/>
                </c:ext>
              </c:extLst>
            </c:dLbl>
            <c:dLbl>
              <c:idx val="1"/>
              <c:layout>
                <c:manualLayout>
                  <c:x val="-0.102713481097892"/>
                  <c:y val="-4.5373313748156702E-2"/>
                </c:manualLayout>
              </c:layout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41-4E3C-93A1-77936B10CDA9}"/>
                </c:ext>
              </c:extLst>
            </c:dLbl>
            <c:dLbl>
              <c:idx val="2"/>
              <c:layout>
                <c:manualLayout>
                  <c:x val="-4.6948356807511703E-3"/>
                  <c:y val="-4.4321316750258702E-2"/>
                </c:manualLayout>
              </c:layout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41-4E3C-93A1-77936B10CDA9}"/>
                </c:ext>
              </c:extLst>
            </c:dLbl>
            <c:dLbl>
              <c:idx val="5"/>
              <c:layout>
                <c:manualLayout>
                  <c:x val="0"/>
                  <c:y val="-5.9095089000344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41-4E3C-93A1-77936B10CDA9}"/>
                </c:ext>
              </c:extLst>
            </c:dLbl>
            <c:dLbl>
              <c:idx val="6"/>
              <c:layout>
                <c:manualLayout>
                  <c:x val="4.6948356807511703E-3"/>
                  <c:y val="-5.9095089000344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41-4E3C-93A1-77936B10CDA9}"/>
                </c:ext>
              </c:extLst>
            </c:dLbl>
            <c:dLbl>
              <c:idx val="7"/>
              <c:layout>
                <c:manualLayout>
                  <c:x val="1.4084507042253501E-2"/>
                  <c:y val="-4.4321316750258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41-4E3C-93A1-77936B10CDA9}"/>
                </c:ext>
              </c:extLst>
            </c:dLbl>
            <c:spPr>
              <a:noFill/>
              <a:ln>
                <a:solidFill>
                  <a:sysClr val="windowText" lastClr="000000"/>
                </a:solidFill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yVal>
            <c:numRef>
              <c:f>Sheet1!$A$49:$H$49</c:f>
              <c:numCache>
                <c:formatCode>General</c:formatCode>
                <c:ptCount val="8"/>
                <c:pt idx="0">
                  <c:v>8</c:v>
                </c:pt>
                <c:pt idx="1">
                  <c:v>30</c:v>
                </c:pt>
                <c:pt idx="2">
                  <c:v>32</c:v>
                </c:pt>
                <c:pt idx="3">
                  <c:v>17</c:v>
                </c:pt>
                <c:pt idx="4">
                  <c:v>9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D141-4E3C-93A1-77936B10C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459408"/>
        <c:axId val="669452744"/>
      </c:scatterChart>
      <c:valAx>
        <c:axId val="66945940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o-RO" dirty="0"/>
                  <a:t>No. boabe în spiculeț: 5, </a:t>
                </a:r>
                <a:r>
                  <a:rPr lang="ro-RO" u="sng" dirty="0">
                    <a:solidFill>
                      <a:srgbClr val="FF0000"/>
                    </a:solidFill>
                  </a:rPr>
                  <a:t>6, 7</a:t>
                </a:r>
                <a:r>
                  <a:rPr lang="ro-RO" dirty="0"/>
                  <a:t>, 8, 9, 10, 11, 12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73196113342688"/>
              <c:y val="0.859294518783703"/>
            </c:manualLayout>
          </c:layout>
          <c:overlay val="0"/>
        </c:title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69452744"/>
        <c:crosses val="autoZero"/>
        <c:crossBetween val="midCat"/>
      </c:valAx>
      <c:valAx>
        <c:axId val="669452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o-RO" dirty="0"/>
                  <a:t>Frecvența, 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084507042253501E-2"/>
              <c:y val="0.148254804529615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69459408"/>
        <c:crosses val="autoZero"/>
        <c:crossBetween val="midCat"/>
      </c:valAx>
    </c:plotArea>
    <c:plotVisOnly val="1"/>
    <c:dispBlanksAs val="gap"/>
    <c:showDLblsOverMax val="0"/>
    <c:extLst>
      <c:ext uri="{0b15fc19-7d7d-44ad-8c2d-2c3a37ce22c3}">
        <chartProps xmlns="https://web.wps.cn/et/2018/main" chartId="{ac141bd6-519e-4cd1-872e-f706e4010e62}"/>
      </c:ext>
    </c:extLst>
  </c:chart>
  <c:spPr>
    <a:solidFill>
      <a:srgbClr val="5B9BD5">
        <a:lumMod val="20000"/>
        <a:lumOff val="80000"/>
      </a:srgbClr>
    </a:solidFill>
    <a:ln w="6350" cap="flat" cmpd="dbl" algn="ctr">
      <a:solidFill>
        <a:sysClr val="windowText" lastClr="000000"/>
      </a:solidFill>
      <a:prstDash val="solid"/>
      <a:round/>
    </a:ln>
  </c:spPr>
  <c:txPr>
    <a:bodyPr/>
    <a:lstStyle/>
    <a:p>
      <a:pPr>
        <a:defRPr lang="en-US" sz="2000" b="1">
          <a:ln>
            <a:noFill/>
          </a:ln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o-RO"/>
              <a:t>Bromus secalinus L.</a:t>
            </a:r>
            <a:endParaRPr lang="en-US"/>
          </a:p>
        </c:rich>
      </c:tx>
      <c:layout>
        <c:manualLayout>
          <c:xMode val="edge"/>
          <c:yMode val="edge"/>
          <c:x val="0.33436674074277301"/>
          <c:y val="1.32340743025539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9367088607595"/>
          <c:y val="0.119591980302497"/>
          <c:w val="0.73779385171790202"/>
          <c:h val="0.57404150545198696"/>
        </c:manualLayout>
      </c:layout>
      <c:scatterChart>
        <c:scatterStyle val="smoothMarker"/>
        <c:varyColors val="0"/>
        <c:ser>
          <c:idx val="0"/>
          <c:order val="0"/>
          <c:spPr>
            <a:ln w="127000" cap="rnd" cmpd="dbl" algn="ctr">
              <a:solidFill>
                <a:srgbClr val="FF0000"/>
              </a:solidFill>
              <a:prstDash val="solid"/>
              <a:round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9.6745027124773994E-2"/>
                  <c:y val="-1.8994020400984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276672694394202E-2"/>
                      <c:h val="9.70805487161448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BA0-4410-A310-5E2DD3AEB932}"/>
                </c:ext>
              </c:extLst>
            </c:dLbl>
            <c:dLbl>
              <c:idx val="1"/>
              <c:layout>
                <c:manualLayout>
                  <c:x val="-0.106690777576854"/>
                  <c:y val="-1.8994020400984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A0-4410-A310-5E2DD3AEB932}"/>
                </c:ext>
              </c:extLst>
            </c:dLbl>
            <c:dLbl>
              <c:idx val="2"/>
              <c:layout>
                <c:manualLayout>
                  <c:x val="-0.14238999397227201"/>
                  <c:y val="1.29004312085564E-2"/>
                </c:manualLayout>
              </c:layout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A0-4410-A310-5E2DD3AEB932}"/>
                </c:ext>
              </c:extLst>
            </c:dLbl>
            <c:dLbl>
              <c:idx val="3"/>
              <c:layout>
                <c:manualLayout>
                  <c:x val="0"/>
                  <c:y val="-4.3967639817094603E-2"/>
                </c:manualLayout>
              </c:layout>
              <c:spPr>
                <a:noFill/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A0-4410-A310-5E2DD3AEB932}"/>
                </c:ext>
              </c:extLst>
            </c:dLbl>
            <c:dLbl>
              <c:idx val="5"/>
              <c:layout>
                <c:manualLayout>
                  <c:x val="1.9891500904159101E-2"/>
                  <c:y val="-3.5174111853675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421338155515401E-2"/>
                      <c:h val="0.1055223355610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BA0-4410-A310-5E2DD3AEB932}"/>
                </c:ext>
              </c:extLst>
            </c:dLbl>
            <c:spPr>
              <a:noFill/>
              <a:ln>
                <a:solidFill>
                  <a:sysClr val="windowText" lastClr="000000"/>
                </a:solidFill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yVal>
            <c:numRef>
              <c:f>Sheet1!$J$38:$P$38</c:f>
              <c:numCache>
                <c:formatCode>General</c:formatCode>
                <c:ptCount val="7"/>
                <c:pt idx="0">
                  <c:v>3</c:v>
                </c:pt>
                <c:pt idx="1">
                  <c:v>14</c:v>
                </c:pt>
                <c:pt idx="2">
                  <c:v>37</c:v>
                </c:pt>
                <c:pt idx="3">
                  <c:v>30</c:v>
                </c:pt>
                <c:pt idx="4">
                  <c:v>10</c:v>
                </c:pt>
                <c:pt idx="5">
                  <c:v>4</c:v>
                </c:pt>
                <c:pt idx="6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BA0-4410-A310-5E2DD3AEB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440592"/>
        <c:axId val="669446864"/>
      </c:scatterChart>
      <c:valAx>
        <c:axId val="66944059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o-RO" dirty="0"/>
                  <a:t>No. boabe în spiculeț: 4, 5, </a:t>
                </a:r>
                <a:r>
                  <a:rPr lang="ro-RO" u="sng" dirty="0">
                    <a:solidFill>
                      <a:srgbClr val="FF0000"/>
                    </a:solidFill>
                  </a:rPr>
                  <a:t>6, 7, </a:t>
                </a:r>
              </a:p>
              <a:p>
                <a:pPr>
                  <a:defRPr/>
                </a:pPr>
                <a:r>
                  <a:rPr lang="ro-RO" dirty="0"/>
                  <a:t>8, 9, 10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1465584700795401"/>
              <c:y val="0.88106994296585095"/>
            </c:manualLayout>
          </c:layout>
          <c:overlay val="0"/>
        </c:title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69446864"/>
        <c:crosses val="autoZero"/>
        <c:crossBetween val="midCat"/>
      </c:valAx>
      <c:valAx>
        <c:axId val="669446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o-RO" dirty="0"/>
                  <a:t>Frecvența, 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9372822299652E-2"/>
              <c:y val="0.21220838144145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69440592"/>
        <c:crosses val="autoZero"/>
        <c:crossBetween val="midCat"/>
      </c:valAx>
    </c:plotArea>
    <c:plotVisOnly val="1"/>
    <c:dispBlanksAs val="gap"/>
    <c:showDLblsOverMax val="0"/>
    <c:extLst>
      <c:ext uri="{0b15fc19-7d7d-44ad-8c2d-2c3a37ce22c3}">
        <chartProps xmlns="https://web.wps.cn/et/2018/main" chartId="{c0258320-68ad-42c2-acf5-c0bd4c3da76d}"/>
      </c:ext>
    </c:extLst>
  </c:chart>
  <c:spPr>
    <a:solidFill>
      <a:srgbClr val="E7E6E6"/>
    </a:solidFill>
    <a:ln w="6350" cap="flat" cmpd="sng" algn="ctr">
      <a:solidFill>
        <a:sysClr val="windowText" lastClr="000000"/>
      </a:solidFill>
      <a:prstDash val="solid"/>
      <a:round/>
    </a:ln>
  </c:spPr>
  <c:txPr>
    <a:bodyPr/>
    <a:lstStyle/>
    <a:p>
      <a:pPr>
        <a:defRPr lang="en-US" sz="20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o-RO"/>
              <a:t>Bromus arvensis L.</a:t>
            </a:r>
            <a:endParaRPr lang="en-US"/>
          </a:p>
        </c:rich>
      </c:tx>
      <c:layout>
        <c:manualLayout>
          <c:xMode val="edge"/>
          <c:yMode val="edge"/>
          <c:x val="0.258495821727020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89056068548499"/>
          <c:y val="0.15876027830487"/>
          <c:w val="0.76715029353921305"/>
          <c:h val="0.568317077649244"/>
        </c:manualLayout>
      </c:layout>
      <c:scatterChart>
        <c:scatterStyle val="smoothMarker"/>
        <c:varyColors val="0"/>
        <c:ser>
          <c:idx val="0"/>
          <c:order val="0"/>
          <c:spPr>
            <a:ln w="127000" cap="rnd" cmpd="dbl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3173879031137798E-2"/>
                  <c:y val="-1.85185185185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4C-4106-B734-7701370E6C29}"/>
                </c:ext>
              </c:extLst>
            </c:dLbl>
            <c:dLbl>
              <c:idx val="1"/>
              <c:layout>
                <c:manualLayout>
                  <c:x val="-8.34108306099621E-2"/>
                  <c:y val="-3.9094650205761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4C-4106-B734-7701370E6C29}"/>
                </c:ext>
              </c:extLst>
            </c:dLbl>
            <c:dLbl>
              <c:idx val="2"/>
              <c:layout>
                <c:manualLayout>
                  <c:x val="-5.5555555555555601E-2"/>
                  <c:y val="-5.5555555555555601E-2"/>
                </c:manualLayout>
              </c:layout>
              <c:spPr>
                <a:solidFill>
                  <a:sysClr val="window" lastClr="FFFFFF"/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20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4C-4106-B734-7701370E6C29}"/>
                </c:ext>
              </c:extLst>
            </c:dLbl>
            <c:dLbl>
              <c:idx val="3"/>
              <c:layout>
                <c:manualLayout>
                  <c:x val="-2.7777777777777801E-3"/>
                  <c:y val="-4.1666666666666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4C-4106-B734-7701370E6C29}"/>
                </c:ext>
              </c:extLst>
            </c:dLbl>
            <c:dLbl>
              <c:idx val="4"/>
              <c:layout>
                <c:manualLayout>
                  <c:x val="8.3333333333333297E-3"/>
                  <c:y val="-3.7037037037037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4C-4106-B734-7701370E6C29}"/>
                </c:ext>
              </c:extLst>
            </c:dLbl>
            <c:dLbl>
              <c:idx val="6"/>
              <c:layout>
                <c:manualLayout>
                  <c:x val="2.7777777777777801E-3"/>
                  <c:y val="-1.38888888888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4C-4106-B734-7701370E6C29}"/>
                </c:ext>
              </c:extLst>
            </c:dLbl>
            <c:dLbl>
              <c:idx val="8"/>
              <c:layout>
                <c:manualLayout>
                  <c:x val="-1.0185067526416E-16"/>
                  <c:y val="-2.7777777777777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4C-4106-B734-7701370E6C29}"/>
                </c:ext>
              </c:extLst>
            </c:dLbl>
            <c:spPr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Sheet1!$A$29:$J$29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Sheet1!$A$30:$J$30</c:f>
              <c:numCache>
                <c:formatCode>General</c:formatCode>
                <c:ptCount val="10"/>
                <c:pt idx="0">
                  <c:v>1</c:v>
                </c:pt>
                <c:pt idx="1">
                  <c:v>5</c:v>
                </c:pt>
                <c:pt idx="2">
                  <c:v>21</c:v>
                </c:pt>
                <c:pt idx="3">
                  <c:v>18</c:v>
                </c:pt>
                <c:pt idx="4">
                  <c:v>17</c:v>
                </c:pt>
                <c:pt idx="5">
                  <c:v>16</c:v>
                </c:pt>
                <c:pt idx="6">
                  <c:v>11</c:v>
                </c:pt>
                <c:pt idx="7">
                  <c:v>8</c:v>
                </c:pt>
                <c:pt idx="8">
                  <c:v>2</c:v>
                </c:pt>
                <c:pt idx="9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844C-4106-B734-7701370E6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7262816"/>
        <c:axId val="557263296"/>
      </c:scatterChart>
      <c:valAx>
        <c:axId val="55726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o-RO" dirty="0"/>
                  <a:t>MMB, g: -.5 -.7 </a:t>
                </a:r>
                <a:r>
                  <a:rPr lang="ro-RO" u="sng" dirty="0">
                    <a:solidFill>
                      <a:srgbClr val="FF0000"/>
                    </a:solidFill>
                  </a:rPr>
                  <a:t>-.9</a:t>
                </a:r>
                <a:r>
                  <a:rPr lang="ro-RO" dirty="0"/>
                  <a:t> -1.1 -1.3 -1.5 -1.7 -1.9 -2.1 -2.3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0267329049049901"/>
              <c:y val="0.8355471220746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2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7263296"/>
        <c:crosses val="autoZero"/>
        <c:crossBetween val="midCat"/>
      </c:valAx>
      <c:valAx>
        <c:axId val="55726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o-RO" dirty="0"/>
                  <a:t>Frecvența, 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6425255338904403E-3"/>
              <c:y val="0.23351760821168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2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726281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5caaee2-bb8e-4a36-a167-87c701b02268}"/>
      </c:ext>
    </c:extLst>
  </c:chart>
  <c:spPr>
    <a:solidFill>
      <a:srgbClr val="5B9BD5">
        <a:lumMod val="20000"/>
        <a:lumOff val="80000"/>
      </a:srgbClr>
    </a:solidFill>
    <a:ln w="6350" cap="flat" cmpd="sng" algn="ctr">
      <a:solidFill>
        <a:schemeClr val="tx1"/>
      </a:solidFill>
      <a:round/>
    </a:ln>
    <a:effectLst/>
  </c:spPr>
  <c:txPr>
    <a:bodyPr/>
    <a:lstStyle/>
    <a:p>
      <a:pPr>
        <a:defRPr lang="en-US" sz="2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1" i="0" u="none" strike="noStrike" kern="1200" spc="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o-RO"/>
              <a:t>Bromus secalinus L.</a:t>
            </a:r>
            <a:endParaRPr lang="en-US"/>
          </a:p>
        </c:rich>
      </c:tx>
      <c:layout>
        <c:manualLayout>
          <c:xMode val="edge"/>
          <c:yMode val="edge"/>
          <c:x val="0.264904019350521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1" i="0" u="none" strike="noStrike" kern="1200" spc="0" baseline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50740716234"/>
          <c:y val="0.126465028355388"/>
          <c:w val="0.75256365013196902"/>
          <c:h val="0.61202486740197204"/>
        </c:manualLayout>
      </c:layout>
      <c:scatterChart>
        <c:scatterStyle val="smoothMarker"/>
        <c:varyColors val="0"/>
        <c:ser>
          <c:idx val="0"/>
          <c:order val="0"/>
          <c:spPr>
            <a:ln w="127000" cap="rnd" cmpd="dbl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7114093959731502E-2"/>
                  <c:y val="-6.816632583503750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D7-4C88-90A4-B56038221534}"/>
                </c:ext>
              </c:extLst>
            </c:dLbl>
            <c:dLbl>
              <c:idx val="1"/>
              <c:layout>
                <c:manualLayout>
                  <c:x val="-7.19079578139981E-2"/>
                  <c:y val="-3.4083162917518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D7-4C88-90A4-B56038221534}"/>
                </c:ext>
              </c:extLst>
            </c:dLbl>
            <c:dLbl>
              <c:idx val="2"/>
              <c:layout>
                <c:manualLayout>
                  <c:x val="-7.1907957813998002E-2"/>
                  <c:y val="-4.0899795501022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D7-4C88-90A4-B56038221534}"/>
                </c:ext>
              </c:extLst>
            </c:dLbl>
            <c:dLbl>
              <c:idx val="3"/>
              <c:layout>
                <c:manualLayout>
                  <c:x val="-7.6701821668264697E-2"/>
                  <c:y val="-1.3633265167007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D7-4C88-90A4-B56038221534}"/>
                </c:ext>
              </c:extLst>
            </c:dLbl>
            <c:dLbl>
              <c:idx val="4"/>
              <c:layout>
                <c:manualLayout>
                  <c:x val="-0.100671140939597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D7-4C88-90A4-B56038221534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20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ED7-4C88-90A4-B56038221534}"/>
                </c:ext>
              </c:extLst>
            </c:dLbl>
            <c:spPr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Sheet1!$A$43:$L$43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Sheet1!$A$44:$L$44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7</c:v>
                </c:pt>
                <c:pt idx="4">
                  <c:v>12</c:v>
                </c:pt>
                <c:pt idx="5">
                  <c:v>28</c:v>
                </c:pt>
                <c:pt idx="6">
                  <c:v>18</c:v>
                </c:pt>
                <c:pt idx="7">
                  <c:v>11</c:v>
                </c:pt>
                <c:pt idx="8">
                  <c:v>8</c:v>
                </c:pt>
                <c:pt idx="9">
                  <c:v>6</c:v>
                </c:pt>
                <c:pt idx="10">
                  <c:v>2</c:v>
                </c:pt>
                <c:pt idx="11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1ED7-4C88-90A4-B56038221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7267136"/>
        <c:axId val="557268096"/>
      </c:scatterChart>
      <c:valAx>
        <c:axId val="557267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o-RO" dirty="0" err="1"/>
                  <a:t>MMB,g</a:t>
                </a:r>
                <a:r>
                  <a:rPr lang="ro-RO" dirty="0"/>
                  <a:t>: -7 -8 -9 -10 -11 </a:t>
                </a:r>
                <a:r>
                  <a:rPr lang="ro-RO" u="sng" dirty="0">
                    <a:solidFill>
                      <a:srgbClr val="FF0000"/>
                    </a:solidFill>
                  </a:rPr>
                  <a:t>-12 </a:t>
                </a:r>
                <a:r>
                  <a:rPr lang="ro-RO" dirty="0"/>
                  <a:t>-13 -14 -15 -16 -17 -18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7112897652499301"/>
              <c:y val="0.83616887208569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2000" b="1" i="0" u="none" strike="noStrike" kern="1200" baseline="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7268096"/>
        <c:crosses val="autoZero"/>
        <c:crossBetween val="midCat"/>
      </c:valAx>
      <c:valAx>
        <c:axId val="55726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o-RO" dirty="0"/>
                  <a:t>Frecvența, 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6685340802987904E-3"/>
              <c:y val="0.228223905849197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2000" b="1" i="0" u="none" strike="noStrike" kern="1200" baseline="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726713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8ade1127-4cf3-4f00-a36b-0a8b01d73b47}"/>
      </c:ext>
    </c:extLst>
  </c:chart>
  <c:spPr>
    <a:solidFill>
      <a:schemeClr val="tx2">
        <a:lumMod val="10000"/>
        <a:lumOff val="90000"/>
      </a:schemeClr>
    </a:solidFill>
    <a:ln w="63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lang="en-US" sz="2000" b="1">
          <a:solidFill>
            <a:schemeClr val="dk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o-RO"/>
              <a:t>Bromus arvensis L.</a:t>
            </a:r>
            <a:endParaRPr lang="en-US"/>
          </a:p>
        </c:rich>
      </c:tx>
      <c:layout>
        <c:manualLayout>
          <c:xMode val="edge"/>
          <c:yMode val="edge"/>
          <c:x val="0.36162772320227599"/>
          <c:y val="1.082251082251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945432977461399"/>
          <c:y val="0.12193362193362201"/>
          <c:w val="0.70771055753262202"/>
          <c:h val="0.61652236652236603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16"/>
            <c:spPr>
              <a:solidFill>
                <a:srgbClr val="FFC000">
                  <a:lumMod val="40000"/>
                  <a:lumOff val="60000"/>
                </a:srgbClr>
              </a:solidFill>
              <a:ln w="22225"/>
            </c:spPr>
          </c:marker>
          <c:trendline>
            <c:spPr>
              <a:ln w="127000" cap="rnd" cmpd="dbl" algn="ctr">
                <a:solidFill>
                  <a:srgbClr val="7030A0"/>
                </a:solidFill>
                <a:prstDash val="solid"/>
                <a:round/>
              </a:ln>
            </c:spPr>
            <c:trendlineType val="linear"/>
            <c:dispRSqr val="1"/>
            <c:dispEq val="1"/>
            <c:trendlineLbl>
              <c:layout>
                <c:manualLayout>
                  <c:x val="-9.4497484103744991E-3"/>
                  <c:y val="-0.20070970606286201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/>
                      <a:t>y = 3.3212x - 12.681</a:t>
                    </a:r>
                    <a:endParaRPr lang="ro-RO"/>
                  </a:p>
                  <a:p>
                    <a:pPr>
                      <a:defRPr/>
                    </a:pPr>
                    <a:r>
                      <a:rPr lang="ro-RO"/>
                      <a:t>r = 0.659***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Sheet1!$A$84:$CV$84</c:f>
              <c:numCache>
                <c:formatCode>General</c:formatCode>
                <c:ptCount val="100"/>
                <c:pt idx="0">
                  <c:v>19.3</c:v>
                </c:pt>
                <c:pt idx="1">
                  <c:v>23.4</c:v>
                </c:pt>
                <c:pt idx="2">
                  <c:v>25.1</c:v>
                </c:pt>
                <c:pt idx="3">
                  <c:v>17.899999999999999</c:v>
                </c:pt>
                <c:pt idx="4">
                  <c:v>21.8</c:v>
                </c:pt>
                <c:pt idx="5">
                  <c:v>20.7</c:v>
                </c:pt>
                <c:pt idx="6">
                  <c:v>18.399999999999999</c:v>
                </c:pt>
                <c:pt idx="7">
                  <c:v>22.4</c:v>
                </c:pt>
                <c:pt idx="8">
                  <c:v>22.1</c:v>
                </c:pt>
                <c:pt idx="9">
                  <c:v>19.3</c:v>
                </c:pt>
                <c:pt idx="10">
                  <c:v>13.2</c:v>
                </c:pt>
                <c:pt idx="11">
                  <c:v>21.1</c:v>
                </c:pt>
                <c:pt idx="12">
                  <c:v>24.3</c:v>
                </c:pt>
                <c:pt idx="13">
                  <c:v>15.6</c:v>
                </c:pt>
                <c:pt idx="14">
                  <c:v>16.3</c:v>
                </c:pt>
                <c:pt idx="15">
                  <c:v>14.5</c:v>
                </c:pt>
                <c:pt idx="16">
                  <c:v>12.8</c:v>
                </c:pt>
                <c:pt idx="17">
                  <c:v>17.8</c:v>
                </c:pt>
                <c:pt idx="18">
                  <c:v>19</c:v>
                </c:pt>
                <c:pt idx="19">
                  <c:v>11.7</c:v>
                </c:pt>
                <c:pt idx="20">
                  <c:v>19.5</c:v>
                </c:pt>
                <c:pt idx="21">
                  <c:v>18.399999999999999</c:v>
                </c:pt>
                <c:pt idx="22">
                  <c:v>17.2</c:v>
                </c:pt>
                <c:pt idx="23">
                  <c:v>14.5</c:v>
                </c:pt>
                <c:pt idx="24">
                  <c:v>13.2</c:v>
                </c:pt>
                <c:pt idx="25">
                  <c:v>21.8</c:v>
                </c:pt>
                <c:pt idx="26">
                  <c:v>14.8</c:v>
                </c:pt>
                <c:pt idx="27">
                  <c:v>16</c:v>
                </c:pt>
                <c:pt idx="28">
                  <c:v>14.9</c:v>
                </c:pt>
                <c:pt idx="29">
                  <c:v>12.4</c:v>
                </c:pt>
                <c:pt idx="30">
                  <c:v>17.600000000000001</c:v>
                </c:pt>
                <c:pt idx="31">
                  <c:v>18.3</c:v>
                </c:pt>
                <c:pt idx="32">
                  <c:v>18.8</c:v>
                </c:pt>
                <c:pt idx="33">
                  <c:v>11.9</c:v>
                </c:pt>
                <c:pt idx="34">
                  <c:v>12.6</c:v>
                </c:pt>
                <c:pt idx="35">
                  <c:v>13</c:v>
                </c:pt>
                <c:pt idx="36">
                  <c:v>17.600000000000001</c:v>
                </c:pt>
                <c:pt idx="37">
                  <c:v>14.6</c:v>
                </c:pt>
                <c:pt idx="38">
                  <c:v>14.1</c:v>
                </c:pt>
                <c:pt idx="39">
                  <c:v>15.5</c:v>
                </c:pt>
                <c:pt idx="40">
                  <c:v>21.2</c:v>
                </c:pt>
                <c:pt idx="41">
                  <c:v>22.7</c:v>
                </c:pt>
                <c:pt idx="42">
                  <c:v>18.899999999999999</c:v>
                </c:pt>
                <c:pt idx="43">
                  <c:v>22.3</c:v>
                </c:pt>
                <c:pt idx="44">
                  <c:v>23.2</c:v>
                </c:pt>
                <c:pt idx="45">
                  <c:v>21.4</c:v>
                </c:pt>
                <c:pt idx="46">
                  <c:v>19</c:v>
                </c:pt>
                <c:pt idx="47">
                  <c:v>23.3</c:v>
                </c:pt>
                <c:pt idx="48">
                  <c:v>21.6</c:v>
                </c:pt>
                <c:pt idx="49">
                  <c:v>14.6</c:v>
                </c:pt>
                <c:pt idx="50">
                  <c:v>18.3</c:v>
                </c:pt>
                <c:pt idx="51">
                  <c:v>21.1</c:v>
                </c:pt>
                <c:pt idx="52">
                  <c:v>17.899999999999999</c:v>
                </c:pt>
                <c:pt idx="53">
                  <c:v>18.7</c:v>
                </c:pt>
                <c:pt idx="54">
                  <c:v>19</c:v>
                </c:pt>
                <c:pt idx="55">
                  <c:v>21</c:v>
                </c:pt>
                <c:pt idx="56">
                  <c:v>21.6</c:v>
                </c:pt>
                <c:pt idx="57">
                  <c:v>17.8</c:v>
                </c:pt>
                <c:pt idx="58">
                  <c:v>24.7</c:v>
                </c:pt>
                <c:pt idx="59">
                  <c:v>17.899999999999999</c:v>
                </c:pt>
                <c:pt idx="60">
                  <c:v>15.4</c:v>
                </c:pt>
                <c:pt idx="61">
                  <c:v>25.2</c:v>
                </c:pt>
                <c:pt idx="62">
                  <c:v>20.3</c:v>
                </c:pt>
                <c:pt idx="63">
                  <c:v>18.600000000000001</c:v>
                </c:pt>
                <c:pt idx="64">
                  <c:v>24.9</c:v>
                </c:pt>
                <c:pt idx="65">
                  <c:v>21.2</c:v>
                </c:pt>
                <c:pt idx="66">
                  <c:v>19.100000000000001</c:v>
                </c:pt>
                <c:pt idx="67">
                  <c:v>17.8</c:v>
                </c:pt>
                <c:pt idx="68">
                  <c:v>18.3</c:v>
                </c:pt>
                <c:pt idx="69">
                  <c:v>16.899999999999999</c:v>
                </c:pt>
                <c:pt idx="70">
                  <c:v>22.7</c:v>
                </c:pt>
                <c:pt idx="71">
                  <c:v>21.2</c:v>
                </c:pt>
                <c:pt idx="72">
                  <c:v>16.5</c:v>
                </c:pt>
                <c:pt idx="73">
                  <c:v>16.7</c:v>
                </c:pt>
                <c:pt idx="74">
                  <c:v>25.4</c:v>
                </c:pt>
                <c:pt idx="75">
                  <c:v>18.5</c:v>
                </c:pt>
                <c:pt idx="76">
                  <c:v>19.8</c:v>
                </c:pt>
                <c:pt idx="77">
                  <c:v>17</c:v>
                </c:pt>
                <c:pt idx="78">
                  <c:v>13.5</c:v>
                </c:pt>
                <c:pt idx="79">
                  <c:v>14.6</c:v>
                </c:pt>
                <c:pt idx="80">
                  <c:v>17.7</c:v>
                </c:pt>
                <c:pt idx="81">
                  <c:v>18.399999999999999</c:v>
                </c:pt>
                <c:pt idx="82">
                  <c:v>18</c:v>
                </c:pt>
                <c:pt idx="83">
                  <c:v>18.3</c:v>
                </c:pt>
                <c:pt idx="84">
                  <c:v>18.8</c:v>
                </c:pt>
                <c:pt idx="85">
                  <c:v>21.7</c:v>
                </c:pt>
                <c:pt idx="86">
                  <c:v>18.8</c:v>
                </c:pt>
                <c:pt idx="87">
                  <c:v>18.5</c:v>
                </c:pt>
                <c:pt idx="88">
                  <c:v>13.5</c:v>
                </c:pt>
                <c:pt idx="89">
                  <c:v>15.2</c:v>
                </c:pt>
                <c:pt idx="90">
                  <c:v>22.8</c:v>
                </c:pt>
                <c:pt idx="91">
                  <c:v>16.399999999999999</c:v>
                </c:pt>
                <c:pt idx="92">
                  <c:v>20.9</c:v>
                </c:pt>
                <c:pt idx="93">
                  <c:v>18</c:v>
                </c:pt>
                <c:pt idx="94">
                  <c:v>20.2</c:v>
                </c:pt>
                <c:pt idx="95">
                  <c:v>17.2</c:v>
                </c:pt>
                <c:pt idx="96">
                  <c:v>19.899999999999999</c:v>
                </c:pt>
                <c:pt idx="97">
                  <c:v>18.399999999999999</c:v>
                </c:pt>
                <c:pt idx="98">
                  <c:v>17.7</c:v>
                </c:pt>
                <c:pt idx="99">
                  <c:v>23</c:v>
                </c:pt>
              </c:numCache>
            </c:numRef>
          </c:xVal>
          <c:yVal>
            <c:numRef>
              <c:f>Sheet1!$A$85:$CV$85</c:f>
              <c:numCache>
                <c:formatCode>General</c:formatCode>
                <c:ptCount val="100"/>
                <c:pt idx="0">
                  <c:v>57</c:v>
                </c:pt>
                <c:pt idx="1">
                  <c:v>67</c:v>
                </c:pt>
                <c:pt idx="2">
                  <c:v>69</c:v>
                </c:pt>
                <c:pt idx="3">
                  <c:v>42</c:v>
                </c:pt>
                <c:pt idx="4">
                  <c:v>54</c:v>
                </c:pt>
                <c:pt idx="5">
                  <c:v>58</c:v>
                </c:pt>
                <c:pt idx="6">
                  <c:v>61</c:v>
                </c:pt>
                <c:pt idx="7">
                  <c:v>63</c:v>
                </c:pt>
                <c:pt idx="8">
                  <c:v>62</c:v>
                </c:pt>
                <c:pt idx="9">
                  <c:v>45</c:v>
                </c:pt>
                <c:pt idx="10">
                  <c:v>34</c:v>
                </c:pt>
                <c:pt idx="11">
                  <c:v>56</c:v>
                </c:pt>
                <c:pt idx="12">
                  <c:v>28</c:v>
                </c:pt>
                <c:pt idx="13">
                  <c:v>52</c:v>
                </c:pt>
                <c:pt idx="14">
                  <c:v>41</c:v>
                </c:pt>
                <c:pt idx="15">
                  <c:v>47</c:v>
                </c:pt>
                <c:pt idx="16">
                  <c:v>39</c:v>
                </c:pt>
                <c:pt idx="17">
                  <c:v>71</c:v>
                </c:pt>
                <c:pt idx="18">
                  <c:v>46</c:v>
                </c:pt>
                <c:pt idx="19">
                  <c:v>36</c:v>
                </c:pt>
                <c:pt idx="20">
                  <c:v>57</c:v>
                </c:pt>
                <c:pt idx="21">
                  <c:v>67</c:v>
                </c:pt>
                <c:pt idx="22">
                  <c:v>58</c:v>
                </c:pt>
                <c:pt idx="23">
                  <c:v>33</c:v>
                </c:pt>
                <c:pt idx="24">
                  <c:v>32</c:v>
                </c:pt>
                <c:pt idx="25">
                  <c:v>32</c:v>
                </c:pt>
                <c:pt idx="26">
                  <c:v>42</c:v>
                </c:pt>
                <c:pt idx="27">
                  <c:v>59</c:v>
                </c:pt>
                <c:pt idx="28">
                  <c:v>56</c:v>
                </c:pt>
                <c:pt idx="29">
                  <c:v>28</c:v>
                </c:pt>
                <c:pt idx="30">
                  <c:v>54</c:v>
                </c:pt>
                <c:pt idx="31">
                  <c:v>62</c:v>
                </c:pt>
                <c:pt idx="32">
                  <c:v>43</c:v>
                </c:pt>
                <c:pt idx="33">
                  <c:v>34</c:v>
                </c:pt>
                <c:pt idx="34">
                  <c:v>28</c:v>
                </c:pt>
                <c:pt idx="35">
                  <c:v>34</c:v>
                </c:pt>
                <c:pt idx="36">
                  <c:v>65</c:v>
                </c:pt>
                <c:pt idx="37">
                  <c:v>36</c:v>
                </c:pt>
                <c:pt idx="38">
                  <c:v>26</c:v>
                </c:pt>
                <c:pt idx="39">
                  <c:v>22</c:v>
                </c:pt>
                <c:pt idx="40">
                  <c:v>61</c:v>
                </c:pt>
                <c:pt idx="41">
                  <c:v>83</c:v>
                </c:pt>
                <c:pt idx="42">
                  <c:v>51</c:v>
                </c:pt>
                <c:pt idx="43">
                  <c:v>54</c:v>
                </c:pt>
                <c:pt idx="44">
                  <c:v>56</c:v>
                </c:pt>
                <c:pt idx="45">
                  <c:v>60</c:v>
                </c:pt>
                <c:pt idx="46">
                  <c:v>53</c:v>
                </c:pt>
                <c:pt idx="47">
                  <c:v>56</c:v>
                </c:pt>
                <c:pt idx="48">
                  <c:v>53</c:v>
                </c:pt>
                <c:pt idx="49">
                  <c:v>33</c:v>
                </c:pt>
                <c:pt idx="50">
                  <c:v>43</c:v>
                </c:pt>
                <c:pt idx="51">
                  <c:v>57</c:v>
                </c:pt>
                <c:pt idx="52">
                  <c:v>39</c:v>
                </c:pt>
                <c:pt idx="53">
                  <c:v>42</c:v>
                </c:pt>
                <c:pt idx="54">
                  <c:v>64</c:v>
                </c:pt>
                <c:pt idx="55">
                  <c:v>54</c:v>
                </c:pt>
                <c:pt idx="56">
                  <c:v>58</c:v>
                </c:pt>
                <c:pt idx="57">
                  <c:v>35</c:v>
                </c:pt>
                <c:pt idx="58">
                  <c:v>59</c:v>
                </c:pt>
                <c:pt idx="59">
                  <c:v>60</c:v>
                </c:pt>
                <c:pt idx="60">
                  <c:v>41</c:v>
                </c:pt>
                <c:pt idx="61">
                  <c:v>85</c:v>
                </c:pt>
                <c:pt idx="62">
                  <c:v>70</c:v>
                </c:pt>
                <c:pt idx="63">
                  <c:v>53</c:v>
                </c:pt>
                <c:pt idx="64">
                  <c:v>120</c:v>
                </c:pt>
                <c:pt idx="65">
                  <c:v>47</c:v>
                </c:pt>
                <c:pt idx="66">
                  <c:v>49</c:v>
                </c:pt>
                <c:pt idx="67">
                  <c:v>35</c:v>
                </c:pt>
                <c:pt idx="68">
                  <c:v>32</c:v>
                </c:pt>
                <c:pt idx="69">
                  <c:v>38</c:v>
                </c:pt>
                <c:pt idx="70">
                  <c:v>50</c:v>
                </c:pt>
                <c:pt idx="71">
                  <c:v>66</c:v>
                </c:pt>
                <c:pt idx="72">
                  <c:v>32</c:v>
                </c:pt>
                <c:pt idx="73">
                  <c:v>35</c:v>
                </c:pt>
                <c:pt idx="74">
                  <c:v>67</c:v>
                </c:pt>
                <c:pt idx="75">
                  <c:v>38</c:v>
                </c:pt>
                <c:pt idx="76">
                  <c:v>28</c:v>
                </c:pt>
                <c:pt idx="77">
                  <c:v>19</c:v>
                </c:pt>
                <c:pt idx="78">
                  <c:v>30</c:v>
                </c:pt>
                <c:pt idx="79">
                  <c:v>20</c:v>
                </c:pt>
                <c:pt idx="80">
                  <c:v>36</c:v>
                </c:pt>
                <c:pt idx="81">
                  <c:v>45</c:v>
                </c:pt>
                <c:pt idx="82">
                  <c:v>37</c:v>
                </c:pt>
                <c:pt idx="83">
                  <c:v>42</c:v>
                </c:pt>
                <c:pt idx="84">
                  <c:v>53</c:v>
                </c:pt>
                <c:pt idx="85">
                  <c:v>61</c:v>
                </c:pt>
                <c:pt idx="86">
                  <c:v>33</c:v>
                </c:pt>
                <c:pt idx="87">
                  <c:v>44</c:v>
                </c:pt>
                <c:pt idx="88">
                  <c:v>23</c:v>
                </c:pt>
                <c:pt idx="89">
                  <c:v>27</c:v>
                </c:pt>
                <c:pt idx="90">
                  <c:v>87</c:v>
                </c:pt>
                <c:pt idx="91">
                  <c:v>50</c:v>
                </c:pt>
                <c:pt idx="92">
                  <c:v>79</c:v>
                </c:pt>
                <c:pt idx="93">
                  <c:v>35</c:v>
                </c:pt>
                <c:pt idx="94">
                  <c:v>60</c:v>
                </c:pt>
                <c:pt idx="95">
                  <c:v>43</c:v>
                </c:pt>
                <c:pt idx="96">
                  <c:v>47</c:v>
                </c:pt>
                <c:pt idx="97">
                  <c:v>57</c:v>
                </c:pt>
                <c:pt idx="98">
                  <c:v>37</c:v>
                </c:pt>
                <c:pt idx="99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5F8-40A4-AF06-B854B4782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398648"/>
        <c:axId val="669404920"/>
      </c:scatterChart>
      <c:valAx>
        <c:axId val="66939864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o-RO" dirty="0"/>
                  <a:t>Lungime</a:t>
                </a:r>
                <a:r>
                  <a:rPr lang="ro-RO" baseline="0" dirty="0"/>
                  <a:t> panicul</a:t>
                </a:r>
                <a:r>
                  <a:rPr lang="ro-RO" dirty="0"/>
                  <a:t>, cm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1611697473986"/>
              <c:y val="0.889249639249638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69404920"/>
        <c:crosses val="autoZero"/>
        <c:crossBetween val="midCat"/>
      </c:valAx>
      <c:valAx>
        <c:axId val="669404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o-RO" dirty="0"/>
                  <a:t>No. Spiculețe/ panicul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1030934773646998E-2"/>
              <c:y val="0.1649105096566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69398648"/>
        <c:crosses val="autoZero"/>
        <c:crossBetween val="midCat"/>
      </c:valAx>
      <c:spPr>
        <a:solidFill>
          <a:sysClr val="window" lastClr="FFFFFF"/>
        </a:solidFill>
      </c:spPr>
    </c:plotArea>
    <c:plotVisOnly val="1"/>
    <c:dispBlanksAs val="gap"/>
    <c:showDLblsOverMax val="0"/>
    <c:extLst>
      <c:ext uri="{0b15fc19-7d7d-44ad-8c2d-2c3a37ce22c3}">
        <chartProps xmlns="https://web.wps.cn/et/2018/main" chartId="{876c1e17-5b9a-45a0-9c27-50806f2a2e22}"/>
      </c:ext>
    </c:extLst>
  </c:chart>
  <c:spPr>
    <a:solidFill>
      <a:srgbClr val="4472C4">
        <a:lumMod val="20000"/>
        <a:lumOff val="80000"/>
      </a:srgbClr>
    </a:solidFill>
    <a:ln w="9525" cap="flat" cmpd="sng" algn="ctr">
      <a:solidFill>
        <a:sysClr val="windowText" lastClr="000000"/>
      </a:solidFill>
      <a:prstDash val="solid"/>
      <a:round/>
    </a:ln>
  </c:spPr>
  <c:txPr>
    <a:bodyPr/>
    <a:lstStyle/>
    <a:p>
      <a:pPr>
        <a:defRPr lang="en-US" sz="2000" b="1" i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6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1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2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2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4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3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2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1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autocad123.vn/freepik-background-best-images-collection-and-free-download-en-in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84D3-BD68-D045-BB96-14DF123A789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9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chart" Target="../charts/chart9.xml"/><Relationship Id="rId18" Type="http://schemas.openxmlformats.org/officeDocument/2006/relationships/chart" Target="../charts/chart14.xml"/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12" Type="http://schemas.openxmlformats.org/officeDocument/2006/relationships/chart" Target="../charts/chart8.xml"/><Relationship Id="rId17" Type="http://schemas.openxmlformats.org/officeDocument/2006/relationships/chart" Target="../charts/chart13.xml"/><Relationship Id="rId2" Type="http://schemas.openxmlformats.org/officeDocument/2006/relationships/slideLayout" Target="../slideLayouts/slideLayout1.xml"/><Relationship Id="rId16" Type="http://schemas.openxmlformats.org/officeDocument/2006/relationships/chart" Target="../charts/chart12.xml"/><Relationship Id="rId1" Type="http://schemas.openxmlformats.org/officeDocument/2006/relationships/tags" Target="../tags/tag1.xml"/><Relationship Id="rId6" Type="http://schemas.openxmlformats.org/officeDocument/2006/relationships/chart" Target="../charts/chart2.xml"/><Relationship Id="rId11" Type="http://schemas.openxmlformats.org/officeDocument/2006/relationships/chart" Target="../charts/chart7.xml"/><Relationship Id="rId5" Type="http://schemas.openxmlformats.org/officeDocument/2006/relationships/chart" Target="../charts/chart1.xml"/><Relationship Id="rId15" Type="http://schemas.openxmlformats.org/officeDocument/2006/relationships/chart" Target="../charts/chart11.xml"/><Relationship Id="rId10" Type="http://schemas.openxmlformats.org/officeDocument/2006/relationships/chart" Target="../charts/chart6.xml"/><Relationship Id="rId4" Type="http://schemas.openxmlformats.org/officeDocument/2006/relationships/image" Target="../media/image3.png"/><Relationship Id="rId9" Type="http://schemas.openxmlformats.org/officeDocument/2006/relationships/chart" Target="../charts/chart5.xml"/><Relationship Id="rId1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jpeg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" y="484906"/>
            <a:ext cx="3457853" cy="375676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567" y="5244409"/>
            <a:ext cx="28797858" cy="0"/>
          </a:xfrm>
          <a:prstGeom prst="line">
            <a:avLst/>
          </a:prstGeom>
          <a:ln w="1270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3337" y="5629834"/>
            <a:ext cx="25580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5400" b="1" dirty="0">
                <a:ea typeface="DengXian" panose="02010600030101010101" pitchFamily="2" charset="-122"/>
                <a:cs typeface="Times New Roman" panose="02020603050405020304" pitchFamily="18" charset="0"/>
              </a:rPr>
              <a:t>ASPECTE COMPARATIVE ALE UNOR CARACTERE MORFOLOGICE LA SPECIILE DE BURUIENI </a:t>
            </a:r>
            <a:r>
              <a:rPr lang="ro-RO" sz="5400" b="1" i="1" dirty="0" err="1">
                <a:ea typeface="DengXian" panose="02010600030101010101" pitchFamily="2" charset="-122"/>
                <a:cs typeface="Times New Roman" panose="02020603050405020304" pitchFamily="18" charset="0"/>
              </a:rPr>
              <a:t>Bomus</a:t>
            </a:r>
            <a:r>
              <a:rPr lang="ro-RO" sz="5400" b="1" i="1" dirty="0"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sz="5400" b="1" i="1" dirty="0" err="1">
                <a:ea typeface="DengXian" panose="02010600030101010101" pitchFamily="2" charset="-122"/>
                <a:cs typeface="Times New Roman" panose="02020603050405020304" pitchFamily="18" charset="0"/>
              </a:rPr>
              <a:t>arvensis</a:t>
            </a:r>
            <a:r>
              <a:rPr lang="ro-RO" sz="5400" b="1" i="1" dirty="0"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sz="5400" b="1" dirty="0">
                <a:ea typeface="DengXian" panose="02010600030101010101" pitchFamily="2" charset="-122"/>
                <a:cs typeface="Times New Roman" panose="02020603050405020304" pitchFamily="18" charset="0"/>
              </a:rPr>
              <a:t>L. &amp; </a:t>
            </a:r>
            <a:r>
              <a:rPr lang="ro-RO" sz="5400" b="1" i="1" dirty="0" err="1">
                <a:ea typeface="DengXian" panose="02010600030101010101" pitchFamily="2" charset="-122"/>
                <a:cs typeface="Times New Roman" panose="02020603050405020304" pitchFamily="18" charset="0"/>
              </a:rPr>
              <a:t>Bromus</a:t>
            </a:r>
            <a:r>
              <a:rPr lang="ro-RO" sz="5400" b="1" i="1" dirty="0"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sz="5400" b="1" i="1" dirty="0" err="1">
                <a:ea typeface="DengXian" panose="02010600030101010101" pitchFamily="2" charset="-122"/>
                <a:cs typeface="Times New Roman" panose="02020603050405020304" pitchFamily="18" charset="0"/>
              </a:rPr>
              <a:t>secalinus</a:t>
            </a:r>
            <a:r>
              <a:rPr lang="ro-RO" sz="5400" b="1" i="1" dirty="0"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sz="5400" b="1" dirty="0">
                <a:ea typeface="DengXian" panose="02010600030101010101" pitchFamily="2" charset="-122"/>
                <a:cs typeface="Times New Roman" panose="02020603050405020304" pitchFamily="18" charset="0"/>
              </a:rPr>
              <a:t>L. DIN CULTURA GRÂULUI DE TOAMNĂ</a:t>
            </a:r>
            <a:endParaRPr lang="en-US" sz="5400" dirty="0"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390" y="7560823"/>
            <a:ext cx="27656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6670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Nicolaie</a:t>
            </a:r>
            <a:r>
              <a:rPr lang="en-US" sz="4400" b="1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IONESCU, Aurel Florentin BADIU</a:t>
            </a:r>
            <a:endParaRPr lang="en-US" sz="4400" b="1" baseline="30000" dirty="0"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596" y="8241659"/>
            <a:ext cx="13475875" cy="41549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457200" algn="just" defTabSz="266700">
              <a:spcBef>
                <a:spcPct val="0"/>
              </a:spcBef>
              <a:spcAft>
                <a:spcPct val="0"/>
              </a:spcAft>
            </a:pPr>
            <a:r>
              <a:rPr lang="ro-RO" sz="4400" b="1" dirty="0">
                <a:latin typeface="Arial" panose="020B0604020202020204" pitchFamily="34" charset="0"/>
                <a:cs typeface="Arial" panose="020B0604020202020204" pitchFamily="34" charset="0"/>
              </a:rPr>
              <a:t>INTRODUCERE</a:t>
            </a:r>
            <a:r>
              <a:rPr lang="ro-RO" sz="4400" dirty="0">
                <a:latin typeface="Arial" panose="020B0604020202020204" pitchFamily="34" charset="0"/>
                <a:cs typeface="Arial" panose="020B0604020202020204" pitchFamily="34" charset="0"/>
              </a:rPr>
              <a:t>. Între speciile invazive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4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ro-RO" sz="4400" dirty="0">
                <a:latin typeface="Arial" panose="020B0604020202020204" pitchFamily="34" charset="0"/>
                <a:cs typeface="Arial" panose="020B0604020202020204" pitchFamily="34" charset="0"/>
              </a:rPr>
              <a:t>culturile de grâu se numără actual și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B.arvensis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ro-RO" sz="4400" dirty="0">
                <a:latin typeface="Arial" panose="020B0604020202020204" pitchFamily="34" charset="0"/>
                <a:cs typeface="Arial" panose="020B0604020202020204" pitchFamily="34" charset="0"/>
              </a:rPr>
              <a:t>împreună cu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B.secalinus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4400" dirty="0">
                <a:latin typeface="Arial" panose="020B0604020202020204" pitchFamily="34" charset="0"/>
                <a:cs typeface="Arial" panose="020B0604020202020204" pitchFamily="34" charset="0"/>
              </a:rPr>
              <a:t>Aceste două specii noi,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4400" dirty="0">
                <a:latin typeface="Arial" panose="020B0604020202020204" pitchFamily="34" charset="0"/>
                <a:cs typeface="Arial" panose="020B0604020202020204" pitchFamily="34" charset="0"/>
              </a:rPr>
              <a:t>răspândite în zona analizată, ar putea exprima unele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caracteristic</a:t>
            </a:r>
            <a:r>
              <a:rPr lang="ro-RO" sz="4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4400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demonstr</a:t>
            </a:r>
            <a:r>
              <a:rPr lang="ro-RO" sz="4400" dirty="0" err="1">
                <a:latin typeface="Arial" panose="020B0604020202020204" pitchFamily="34" charset="0"/>
                <a:cs typeface="Arial" panose="020B0604020202020204" pitchFamily="34" charset="0"/>
              </a:rPr>
              <a:t>ează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4400" dirty="0">
                <a:latin typeface="Arial" panose="020B0604020202020204" pitchFamily="34" charset="0"/>
                <a:cs typeface="Arial" panose="020B0604020202020204" pitchFamily="34" charset="0"/>
              </a:rPr>
              <a:t>adaptabilitatea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recent</a:t>
            </a:r>
            <a:r>
              <a:rPr lang="ro-RO" sz="4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ro-RO" sz="4400" dirty="0">
                <a:latin typeface="Arial" panose="020B0604020202020204" pitchFamily="34" charset="0"/>
                <a:cs typeface="Arial" panose="020B0604020202020204" pitchFamily="34" charset="0"/>
              </a:rPr>
              <a:t> lor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4400" dirty="0">
                <a:latin typeface="Arial" panose="020B0604020202020204" pitchFamily="34" charset="0"/>
                <a:cs typeface="Arial" panose="020B0604020202020204" pitchFamily="34" charset="0"/>
              </a:rPr>
              <a:t>în cultura grâului de toamnă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1527" y="12396643"/>
            <a:ext cx="13589944" cy="910781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457200" algn="just" defTabSz="266700">
              <a:spcBef>
                <a:spcPct val="0"/>
              </a:spcBef>
              <a:spcAft>
                <a:spcPct val="0"/>
              </a:spcAft>
            </a:pPr>
            <a:r>
              <a:rPr lang="ro-RO" sz="4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MATERIAL ȘI METODE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D</a:t>
            </a:r>
            <a:r>
              <a:rPr lang="en-US" sz="4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etermin</a:t>
            </a:r>
            <a:r>
              <a:rPr lang="ro-RO" sz="4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ările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s-au efectuat </a:t>
            </a:r>
            <a:r>
              <a:rPr lang="en-US" sz="4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separat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pentru cele două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forme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Astfel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pentru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400" i="1" u="sng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B.secalinus</a:t>
            </a:r>
            <a:r>
              <a:rPr lang="en-US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ro-RO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s-au efectuat în cursul lunii iunie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iar pentru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400" i="1" u="sng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B.arvensis</a:t>
            </a:r>
            <a:r>
              <a:rPr lang="en-US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ro-RO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î</a:t>
            </a:r>
            <a:r>
              <a:rPr lang="en-US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 </a:t>
            </a:r>
            <a:r>
              <a:rPr lang="ro-RO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luna iulie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Cercetările s-au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desfășurat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în perioada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2019</a:t>
            </a:r>
            <a:r>
              <a:rPr lang="ro-RO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2023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î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 di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ferite sole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private, cultivate 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 grâul de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toamnă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și-anume în arealul Câmpiei Înalte a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Pitești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ului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S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stem</a:t>
            </a:r>
            <a:r>
              <a:rPr lang="ro-RO" sz="4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ul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de colectare al plantelor în vederea efectuării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determin</a:t>
            </a:r>
            <a:r>
              <a:rPr lang="ro-RO" sz="4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ărilor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cons</a:t>
            </a:r>
            <a:r>
              <a:rPr lang="ro-RO" sz="4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tat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în parcurgerea solei cu grâu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of </a:t>
            </a:r>
            <a:r>
              <a:rPr lang="ro-RO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în </a:t>
            </a:r>
            <a:r>
              <a:rPr lang="en-US" sz="4400" u="sng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diagon</a:t>
            </a:r>
            <a:r>
              <a:rPr lang="ro-RO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ală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 accentuarea deplasării sub formă de </a:t>
            </a:r>
            <a:r>
              <a:rPr lang="en-US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zig-zag</a:t>
            </a:r>
            <a:r>
              <a:rPr lang="ro-RO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și culegerea tulpinilor/plantelor</a:t>
            </a:r>
            <a:r>
              <a:rPr lang="en-US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4400" u="sng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aleator</a:t>
            </a:r>
            <a:r>
              <a:rPr lang="en-US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într-un număr </a:t>
            </a:r>
            <a:r>
              <a:rPr lang="en-US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total</a:t>
            </a:r>
            <a:r>
              <a:rPr lang="ro-RO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de </a:t>
            </a:r>
            <a:r>
              <a:rPr lang="en-US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100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ro-RO" sz="4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o-RO" sz="4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REZULTATE ȘI DISCUȚII</a:t>
            </a:r>
            <a:endParaRPr lang="en-US" sz="4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567" y="5316670"/>
            <a:ext cx="28797858" cy="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67" y="5442262"/>
            <a:ext cx="28797858" cy="0"/>
          </a:xfrm>
          <a:prstGeom prst="line">
            <a:avLst/>
          </a:prstGeom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2401" y="193422"/>
            <a:ext cx="20640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Arial Black" panose="020B0A04020102020204" pitchFamily="34" charset="0"/>
              </a:rPr>
              <a:t>Conferin</a:t>
            </a:r>
            <a:r>
              <a:rPr lang="ro-RO" sz="6000" b="1" dirty="0">
                <a:latin typeface="Arial Black" panose="020B0A04020102020204" pitchFamily="34" charset="0"/>
              </a:rPr>
              <a:t>ța anuală</a:t>
            </a:r>
            <a:endParaRPr lang="en-US" sz="6000" b="1" dirty="0">
              <a:latin typeface="Arial Black" panose="020B0A04020102020204" pitchFamily="34" charset="0"/>
            </a:endParaRPr>
          </a:p>
          <a:p>
            <a:pPr algn="ctr"/>
            <a:r>
              <a:rPr lang="en-US" sz="6000" b="1" dirty="0">
                <a:latin typeface="Arial Black" panose="020B0A04020102020204" pitchFamily="34" charset="0"/>
              </a:rPr>
              <a:t>“R</a:t>
            </a:r>
            <a:r>
              <a:rPr lang="ro-RO" sz="6000" b="1" dirty="0" err="1">
                <a:latin typeface="Arial Black" panose="020B0A04020102020204" pitchFamily="34" charset="0"/>
              </a:rPr>
              <a:t>ealizări</a:t>
            </a:r>
            <a:r>
              <a:rPr lang="ro-RO" sz="6000" b="1" dirty="0">
                <a:latin typeface="Arial Black" panose="020B0A04020102020204" pitchFamily="34" charset="0"/>
              </a:rPr>
              <a:t> și perspective în cercetarea agricolă </a:t>
            </a:r>
            <a:r>
              <a:rPr lang="en-US" sz="6000" b="1" dirty="0">
                <a:latin typeface="Arial Black" panose="020B0A04020102020204" pitchFamily="34" charset="0"/>
              </a:rPr>
              <a:t> </a:t>
            </a:r>
            <a:r>
              <a:rPr lang="ro-RO" sz="6000" b="1" dirty="0">
                <a:latin typeface="Arial Black" panose="020B0A04020102020204" pitchFamily="34" charset="0"/>
              </a:rPr>
              <a:t>și silvică românească</a:t>
            </a:r>
            <a:r>
              <a:rPr lang="en-US" sz="6000" b="1" dirty="0">
                <a:latin typeface="Arial Black" panose="020B0A04020102020204" pitchFamily="34" charset="0"/>
              </a:rPr>
              <a:t>” </a:t>
            </a:r>
            <a:endParaRPr lang="ro-RO" sz="6000" b="1" dirty="0">
              <a:latin typeface="Arial Black" panose="020B0A04020102020204" pitchFamily="34" charset="0"/>
            </a:endParaRPr>
          </a:p>
          <a:p>
            <a:pPr algn="ctr"/>
            <a:r>
              <a:rPr lang="ro-RO" sz="6000" b="1" dirty="0">
                <a:latin typeface="Arial Black" panose="020B0A04020102020204" pitchFamily="34" charset="0"/>
              </a:rPr>
              <a:t>Ediția V –</a:t>
            </a:r>
            <a:r>
              <a:rPr lang="en-US" sz="6000" b="1" dirty="0">
                <a:latin typeface="Arial Black" panose="020B0A04020102020204" pitchFamily="34" charset="0"/>
              </a:rPr>
              <a:t> 28</a:t>
            </a:r>
            <a:r>
              <a:rPr lang="ro-RO" sz="6000" b="1" dirty="0">
                <a:latin typeface="Arial Black" panose="020B0A04020102020204" pitchFamily="34" charset="0"/>
              </a:rPr>
              <a:t> mai</a:t>
            </a:r>
            <a:r>
              <a:rPr lang="en-US" sz="6000" b="1" dirty="0">
                <a:latin typeface="Arial Black" panose="020B0A04020102020204" pitchFamily="34" charset="0"/>
              </a:rPr>
              <a:t>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43612" y="38250234"/>
            <a:ext cx="136199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defTabSz="266700">
              <a:spcBef>
                <a:spcPct val="0"/>
              </a:spcBef>
              <a:spcAft>
                <a:spcPct val="0"/>
              </a:spcAft>
            </a:pPr>
            <a:r>
              <a:rPr lang="ro-RO" sz="4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CONCLUZII</a:t>
            </a:r>
            <a:r>
              <a:rPr lang="ro-RO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Buruienile</a:t>
            </a:r>
            <a:r>
              <a:rPr lang="en-US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B.arvensis</a:t>
            </a:r>
            <a:r>
              <a:rPr lang="en-US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L. </a:t>
            </a:r>
            <a:r>
              <a:rPr lang="ro-RO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și</a:t>
            </a:r>
            <a:r>
              <a:rPr lang="en-US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B. secalinus</a:t>
            </a:r>
            <a:r>
              <a:rPr lang="en-US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L., </a:t>
            </a:r>
            <a:r>
              <a:rPr lang="ro-RO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care s-au răspândit de curând în zona analizată</a:t>
            </a:r>
            <a:r>
              <a:rPr lang="en-US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ro-RO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au demonstrat o bună adaptabilitate</a:t>
            </a:r>
            <a:r>
              <a:rPr lang="en-US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in </a:t>
            </a:r>
            <a:r>
              <a:rPr lang="ro-RO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cultura grâului de toamnă</a:t>
            </a:r>
            <a:r>
              <a:rPr lang="en-US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ro-RO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Actual</a:t>
            </a:r>
            <a:r>
              <a:rPr lang="en-US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ro-RO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aceste</a:t>
            </a:r>
            <a:r>
              <a:rPr lang="en-US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speci</a:t>
            </a:r>
            <a:r>
              <a:rPr lang="ro-RO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sunt</a:t>
            </a:r>
            <a:r>
              <a:rPr lang="en-US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u="sng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caracteriz</a:t>
            </a:r>
            <a:r>
              <a:rPr lang="ro-RO" sz="4000" u="sng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ate</a:t>
            </a:r>
            <a:r>
              <a:rPr lang="en-US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 specii</a:t>
            </a:r>
            <a:r>
              <a:rPr lang="en-US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u="sng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inva</a:t>
            </a:r>
            <a:r>
              <a:rPr lang="ro-RO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</a:t>
            </a:r>
            <a:r>
              <a:rPr lang="en-US" sz="4000" u="sng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ive</a:t>
            </a:r>
            <a:r>
              <a:rPr lang="en-US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și</a:t>
            </a:r>
            <a:r>
              <a:rPr lang="en-US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periculoase</a:t>
            </a:r>
            <a:r>
              <a:rPr lang="en-US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ro-RO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Acest fapt este demonstrat prin</a:t>
            </a:r>
            <a:r>
              <a:rPr lang="en-US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răspândirea </a:t>
            </a:r>
            <a:r>
              <a:rPr lang="en-US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rapid</a:t>
            </a:r>
            <a:r>
              <a:rPr lang="ro-RO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ă</a:t>
            </a:r>
            <a:r>
              <a:rPr lang="en-US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ro-RO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răsărirea</a:t>
            </a:r>
            <a:r>
              <a:rPr lang="en-US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și</a:t>
            </a:r>
            <a:r>
              <a:rPr lang="en-US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u="sng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evolu</a:t>
            </a:r>
            <a:r>
              <a:rPr lang="ro-RO" sz="4000" u="sng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ția</a:t>
            </a:r>
            <a:r>
              <a:rPr lang="en-US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u="sng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vegetati</a:t>
            </a:r>
            <a:r>
              <a:rPr lang="ro-RO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ei</a:t>
            </a:r>
            <a:r>
              <a:rPr lang="en-US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ro-RO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î</a:t>
            </a:r>
            <a:r>
              <a:rPr lang="en-US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 </a:t>
            </a:r>
            <a:r>
              <a:rPr lang="ro-RO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concordanță cu</a:t>
            </a:r>
            <a:r>
              <a:rPr lang="en-US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plantele grâului de toamnă</a:t>
            </a:r>
            <a:r>
              <a:rPr lang="en-US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905C30-F7F4-39C0-92BD-160AD6C0BE18}"/>
              </a:ext>
            </a:extLst>
          </p:cNvPr>
          <p:cNvSpPr txBox="1"/>
          <p:nvPr/>
        </p:nvSpPr>
        <p:spPr>
          <a:xfrm>
            <a:off x="782685" y="40753624"/>
            <a:ext cx="129216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Fr</a:t>
            </a:r>
            <a:r>
              <a:rPr lang="ro-RO" sz="36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ecvențele</a:t>
            </a:r>
            <a:r>
              <a:rPr lang="ro-RO" sz="36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lui</a:t>
            </a:r>
            <a:r>
              <a:rPr lang="en-US" sz="36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B.arvensis</a:t>
            </a:r>
            <a:r>
              <a:rPr lang="ro-RO" sz="3600" i="1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</a:t>
            </a:r>
            <a:r>
              <a:rPr lang="ro-RO" sz="36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&amp; </a:t>
            </a:r>
            <a:r>
              <a:rPr lang="ro-RO" sz="3600" i="1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B. </a:t>
            </a:r>
            <a:r>
              <a:rPr lang="ro-RO" sz="3600" i="1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secalinus</a:t>
            </a:r>
            <a:r>
              <a:rPr lang="ro-RO" sz="3600" i="1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</a:t>
            </a:r>
            <a:r>
              <a:rPr lang="ro-RO" sz="36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la lungimea paniculului, </a:t>
            </a:r>
            <a:r>
              <a:rPr lang="ro-RO" sz="36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no</a:t>
            </a:r>
            <a:r>
              <a:rPr lang="ro-RO" sz="36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. spiculețe/panicul, </a:t>
            </a:r>
            <a:r>
              <a:rPr lang="ro-RO" sz="36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no</a:t>
            </a:r>
            <a:r>
              <a:rPr lang="ro-RO" sz="36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. boabe/spiculeț și MMB. Fig. 1-2, 3-4, 5-6, 7-8</a:t>
            </a:r>
            <a:r>
              <a:rPr lang="en-US" sz="36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                 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92681F4-D2D1-E26D-01FA-FAE4F5E42BCA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5275940"/>
              </p:ext>
            </p:extLst>
          </p:nvPr>
        </p:nvGraphicFramePr>
        <p:xfrm>
          <a:off x="14818955" y="10123903"/>
          <a:ext cx="13172573" cy="7148093"/>
        </p:xfrm>
        <a:graphic>
          <a:graphicData uri="http://schemas.openxmlformats.org/drawingml/2006/table">
            <a:tbl>
              <a:tblPr/>
              <a:tblGrid>
                <a:gridCol w="3716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385700737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451825484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437396272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419744415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961693631"/>
                    </a:ext>
                  </a:extLst>
                </a:gridCol>
                <a:gridCol w="1169128">
                  <a:extLst>
                    <a:ext uri="{9D8B030D-6E8A-4147-A177-3AD203B41FA5}">
                      <a16:colId xmlns:a16="http://schemas.microsoft.com/office/drawing/2014/main" val="1119353142"/>
                    </a:ext>
                  </a:extLst>
                </a:gridCol>
              </a:tblGrid>
              <a:tr h="791747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o-RO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Caracterele </a:t>
                      </a: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o-RO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buruienii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No.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noduri</a:t>
                      </a:r>
                      <a:r>
                        <a:rPr lang="en-US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panicul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No.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spiculețe</a:t>
                      </a:r>
                      <a:r>
                        <a:rPr lang="en-US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panicul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Lungime spiculeț, mm</a:t>
                      </a:r>
                      <a:endParaRPr lang="en-US" dirty="0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No.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cariopse</a:t>
                      </a:r>
                      <a:r>
                        <a:rPr lang="en-US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spiculeț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Lungime</a:t>
                      </a:r>
                      <a:r>
                        <a:rPr lang="en-US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aristă</a:t>
                      </a:r>
                      <a:r>
                        <a:rPr lang="en-US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mm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o-RO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MMB, </a:t>
                      </a: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o-RO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g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2">
                <a:tc gridSpan="7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Bromus arvensis L.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25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o-RO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Lungime panicul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.554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.659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-.113</a:t>
                      </a:r>
                      <a:endParaRPr sz="2000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-.172</a:t>
                      </a:r>
                      <a:endParaRPr sz="2000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.299</a:t>
                      </a:r>
                      <a:endParaRPr sz="2000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.141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2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No. no</a:t>
                      </a:r>
                      <a:r>
                        <a:rPr lang="ro-RO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duri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  <a:endParaRPr sz="2000" b="1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.629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-.198</a:t>
                      </a:r>
                      <a:endParaRPr sz="2000" b="1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-.191</a:t>
                      </a:r>
                      <a:endParaRPr sz="2000" b="1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.129</a:t>
                      </a:r>
                      <a:endParaRPr sz="2000" b="1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-.136</a:t>
                      </a:r>
                      <a:endParaRPr sz="2000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848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No. </a:t>
                      </a:r>
                      <a:r>
                        <a:rPr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spi</a:t>
                      </a:r>
                      <a:r>
                        <a:rPr lang="ro-RO"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culețe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-.006</a:t>
                      </a:r>
                      <a:endParaRPr sz="2000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-.037</a:t>
                      </a:r>
                      <a:endParaRPr sz="2000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.135</a:t>
                      </a:r>
                      <a:endParaRPr sz="2000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-.194</a:t>
                      </a:r>
                      <a:endParaRPr sz="2000" b="1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L</a:t>
                      </a:r>
                      <a:r>
                        <a:rPr lang="ro-RO"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ungime</a:t>
                      </a:r>
                      <a:r>
                        <a:rPr lang="ro-RO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 spiculețe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.828</a:t>
                      </a:r>
                      <a:endParaRPr sz="2000" b="1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-.222</a:t>
                      </a:r>
                      <a:endParaRPr sz="2000" b="1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-.026</a:t>
                      </a:r>
                      <a:endParaRPr sz="2000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No. car</a:t>
                      </a:r>
                      <a:r>
                        <a:rPr lang="ro-RO"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iopse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-.296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-.260</a:t>
                      </a:r>
                      <a:endParaRPr sz="2000" b="1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o-RO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Lungime </a:t>
                      </a:r>
                      <a:r>
                        <a:rPr lang="ro-RO"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aristă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sz="2000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sz="2000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sz="2000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  <a:endParaRPr sz="2000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.250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352">
                <a:tc gridSpan="7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Bromus secalinus L.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352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o-RO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Lungime panicul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.261</a:t>
                      </a:r>
                      <a:endParaRPr sz="2000" b="1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.415</a:t>
                      </a:r>
                      <a:endParaRPr lang="en-US" dirty="0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.095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.137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.098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-.053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352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No. no</a:t>
                      </a:r>
                      <a:r>
                        <a:rPr lang="ro-RO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duri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  <a:endParaRPr sz="2000" b="1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.337</a:t>
                      </a:r>
                      <a:endParaRPr lang="en-US" dirty="0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-.119</a:t>
                      </a:r>
                      <a:endParaRPr sz="2000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-.130</a:t>
                      </a:r>
                      <a:endParaRPr sz="2000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-.156</a:t>
                      </a:r>
                      <a:endParaRPr sz="2000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-.169</a:t>
                      </a:r>
                      <a:endParaRPr sz="2000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352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No. </a:t>
                      </a:r>
                      <a:r>
                        <a:rPr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spi</a:t>
                      </a:r>
                      <a:r>
                        <a:rPr lang="ro-RO"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culețe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  <a:endParaRPr lang="en-US" dirty="0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.084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.014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-.117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-.207</a:t>
                      </a:r>
                      <a:endParaRPr sz="2000" b="1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7352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L</a:t>
                      </a:r>
                      <a:r>
                        <a:rPr lang="ro-RO"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ungime</a:t>
                      </a:r>
                      <a:r>
                        <a:rPr lang="ro-RO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 spiculețe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lang="en-US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b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841</a:t>
                      </a:r>
                      <a:endParaRPr sz="2000" b="1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.198</a:t>
                      </a:r>
                      <a:endParaRPr sz="2000" b="1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-.189</a:t>
                      </a:r>
                      <a:endParaRPr sz="2000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7352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No. car</a:t>
                      </a:r>
                      <a:r>
                        <a:rPr lang="ro-RO"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iopse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lang="en-US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.247</a:t>
                      </a:r>
                      <a:endParaRPr sz="200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1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-.395</a:t>
                      </a:r>
                      <a:endParaRPr sz="2000" b="1">
                        <a:solidFill>
                          <a:srgbClr val="EE0000"/>
                        </a:solidFill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7352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o-RO"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Lungime </a:t>
                      </a:r>
                      <a:r>
                        <a:rPr lang="ro-RO"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aristă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sz="2000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lang="en-US" dirty="0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sz="2000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  <a:endParaRPr sz="2000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  <a:endParaRPr sz="2000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.092</a:t>
                      </a:r>
                      <a:endParaRPr sz="2000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7352">
                <a:tc gridSpan="7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LSD (0.5)= 0.19     LSD (0.1)=0.25     LSD (0.01)=0.32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2DFE2E6F-ADC6-FD54-A3E0-847FF0CDBA50}"/>
              </a:ext>
            </a:extLst>
          </p:cNvPr>
          <p:cNvSpPr txBox="1"/>
          <p:nvPr/>
        </p:nvSpPr>
        <p:spPr>
          <a:xfrm>
            <a:off x="13981471" y="8604280"/>
            <a:ext cx="144386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266700"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Tab</a:t>
            </a:r>
            <a:r>
              <a:rPr lang="ro-RO" sz="44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el</a:t>
            </a:r>
            <a:r>
              <a:rPr lang="en-US" sz="44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1. Cor</a:t>
            </a:r>
            <a:r>
              <a:rPr lang="ro-RO" sz="44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elații</a:t>
            </a:r>
            <a:r>
              <a:rPr lang="ro-RO" sz="44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între</a:t>
            </a:r>
            <a:r>
              <a:rPr lang="en-US" sz="44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</a:t>
            </a:r>
            <a:r>
              <a:rPr lang="ro-RO" sz="44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caracterele</a:t>
            </a:r>
            <a:r>
              <a:rPr lang="en-US" sz="44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mor</a:t>
            </a:r>
            <a:r>
              <a:rPr lang="ro-RO" sz="44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fologice</a:t>
            </a:r>
            <a:r>
              <a:rPr lang="en-US" sz="44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</a:t>
            </a:r>
            <a:r>
              <a:rPr lang="ro-RO" sz="44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la speciile</a:t>
            </a:r>
            <a:r>
              <a:rPr lang="en-US" sz="4400" i="1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 </a:t>
            </a:r>
            <a:r>
              <a:rPr lang="ro-RO" sz="44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de buruieni </a:t>
            </a:r>
            <a:r>
              <a:rPr lang="en-US" sz="4400" i="1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B. arvensis</a:t>
            </a:r>
            <a:r>
              <a:rPr lang="en-US" sz="44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 L. and </a:t>
            </a:r>
            <a:r>
              <a:rPr lang="en-US" sz="4400" i="1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B. secalinus</a:t>
            </a:r>
            <a:r>
              <a:rPr lang="en-US" sz="44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 L.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E71788E2-5914-DEA3-FF48-F2ED9471D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245892"/>
              </p:ext>
            </p:extLst>
          </p:nvPr>
        </p:nvGraphicFramePr>
        <p:xfrm>
          <a:off x="14562885" y="33492985"/>
          <a:ext cx="13381412" cy="3840480"/>
        </p:xfrm>
        <a:graphic>
          <a:graphicData uri="http://schemas.openxmlformats.org/drawingml/2006/table">
            <a:tbl>
              <a:tblPr/>
              <a:tblGrid>
                <a:gridCol w="2858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6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2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4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800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C</a:t>
                      </a:r>
                      <a:r>
                        <a:rPr lang="ro-RO" sz="2800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aracterele</a:t>
                      </a:r>
                      <a:r>
                        <a:rPr lang="ro-RO" sz="2800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 buruienilor</a:t>
                      </a:r>
                      <a:endParaRPr sz="2800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No. no</a:t>
                      </a:r>
                      <a:r>
                        <a:rPr lang="ro-RO" sz="2800" dirty="0">
                          <a:latin typeface="Times New Roman" panose="02020603050405020304"/>
                          <a:ea typeface="等线"/>
                        </a:rPr>
                        <a:t>duri</a:t>
                      </a: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/ panic</a:t>
                      </a:r>
                      <a:r>
                        <a:rPr lang="ro-RO" sz="2800" dirty="0" err="1">
                          <a:latin typeface="Times New Roman" panose="02020603050405020304"/>
                          <a:ea typeface="等线"/>
                        </a:rPr>
                        <a:t>ul</a:t>
                      </a:r>
                      <a:endParaRPr sz="2800" dirty="0">
                        <a:latin typeface="Times New Roman" panose="02020603050405020304"/>
                        <a:ea typeface="等线"/>
                      </a:endParaRP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No. </a:t>
                      </a:r>
                      <a:r>
                        <a:rPr sz="2800" dirty="0" err="1">
                          <a:latin typeface="Times New Roman" panose="02020603050405020304"/>
                          <a:ea typeface="等线"/>
                        </a:rPr>
                        <a:t>spi</a:t>
                      </a:r>
                      <a:r>
                        <a:rPr lang="ro-RO" sz="2800" dirty="0" err="1">
                          <a:latin typeface="Times New Roman" panose="02020603050405020304"/>
                          <a:ea typeface="等线"/>
                        </a:rPr>
                        <a:t>culețe</a:t>
                      </a: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/ </a:t>
                      </a:r>
                      <a:r>
                        <a:rPr sz="2800" dirty="0" err="1">
                          <a:latin typeface="Times New Roman" panose="02020603050405020304"/>
                          <a:ea typeface="等线"/>
                        </a:rPr>
                        <a:t>pani</a:t>
                      </a:r>
                      <a:r>
                        <a:rPr lang="ro-RO" sz="2800" dirty="0" err="1">
                          <a:latin typeface="Times New Roman" panose="02020603050405020304"/>
                          <a:ea typeface="等线"/>
                        </a:rPr>
                        <a:t>cul</a:t>
                      </a:r>
                      <a:endParaRPr sz="2800" dirty="0">
                        <a:latin typeface="Times New Roman" panose="02020603050405020304"/>
                        <a:ea typeface="等线"/>
                      </a:endParaRP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o-RO" sz="2800" dirty="0">
                          <a:latin typeface="Times New Roman" panose="02020603050405020304"/>
                          <a:ea typeface="等线"/>
                        </a:rPr>
                        <a:t>Lungime spiculeț</a:t>
                      </a: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, mm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No. car</a:t>
                      </a:r>
                      <a:r>
                        <a:rPr lang="ro-RO" sz="2800" dirty="0" err="1">
                          <a:latin typeface="Times New Roman" panose="02020603050405020304"/>
                          <a:ea typeface="等线"/>
                        </a:rPr>
                        <a:t>iopse</a:t>
                      </a: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/ </a:t>
                      </a:r>
                      <a:r>
                        <a:rPr sz="2800" dirty="0" err="1">
                          <a:latin typeface="Times New Roman" panose="02020603050405020304"/>
                          <a:ea typeface="等线"/>
                        </a:rPr>
                        <a:t>spi</a:t>
                      </a:r>
                      <a:r>
                        <a:rPr lang="ro-RO" sz="2800" dirty="0" err="1">
                          <a:latin typeface="Times New Roman" panose="02020603050405020304"/>
                          <a:ea typeface="等线"/>
                        </a:rPr>
                        <a:t>culeț</a:t>
                      </a:r>
                      <a:endParaRPr sz="2800" dirty="0">
                        <a:latin typeface="Times New Roman" panose="02020603050405020304"/>
                        <a:ea typeface="等线"/>
                      </a:endParaRP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o-RO" sz="2800" dirty="0">
                          <a:latin typeface="Times New Roman" panose="02020603050405020304"/>
                          <a:ea typeface="等线"/>
                        </a:rPr>
                        <a:t>Lungime </a:t>
                      </a:r>
                      <a:r>
                        <a:rPr lang="ro-RO" sz="2800" dirty="0" err="1">
                          <a:latin typeface="Times New Roman" panose="02020603050405020304"/>
                          <a:ea typeface="等线"/>
                        </a:rPr>
                        <a:t>aristă</a:t>
                      </a: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, </a:t>
                      </a: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mm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o-RO" sz="2800" dirty="0">
                          <a:latin typeface="Times New Roman" panose="02020603050405020304"/>
                          <a:ea typeface="等线"/>
                        </a:rPr>
                        <a:t>MMB</a:t>
                      </a: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, </a:t>
                      </a: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g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o-RO" sz="2800" dirty="0">
                          <a:latin typeface="Times New Roman" panose="02020603050405020304"/>
                          <a:ea typeface="等线"/>
                        </a:rPr>
                        <a:t>Lungime panicul</a:t>
                      </a:r>
                      <a:endParaRPr sz="2800" dirty="0">
                        <a:latin typeface="Times New Roman" panose="02020603050405020304"/>
                        <a:ea typeface="等线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b="1">
                          <a:latin typeface="Times New Roman" panose="02020603050405020304"/>
                          <a:ea typeface="等线"/>
                        </a:rPr>
                        <a:t>2.027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2.952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0.498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1.475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1.534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1.033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No. nod</a:t>
                      </a:r>
                      <a:r>
                        <a:rPr lang="ro-RO" sz="2800" dirty="0">
                          <a:latin typeface="Times New Roman" panose="02020603050405020304"/>
                          <a:ea typeface="等线"/>
                        </a:rPr>
                        <a:t>uri</a:t>
                      </a:r>
                      <a:endParaRPr sz="2800" dirty="0">
                        <a:latin typeface="Times New Roman" panose="02020603050405020304"/>
                        <a:ea typeface="等线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3.331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0.142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0.219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0.098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0.003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No. </a:t>
                      </a:r>
                      <a:r>
                        <a:rPr sz="2800" dirty="0" err="1">
                          <a:latin typeface="Times New Roman" panose="02020603050405020304"/>
                          <a:ea typeface="等线"/>
                        </a:rPr>
                        <a:t>spi</a:t>
                      </a:r>
                      <a:r>
                        <a:rPr lang="ro-RO" sz="2800" dirty="0" err="1">
                          <a:latin typeface="Times New Roman" panose="02020603050405020304"/>
                          <a:ea typeface="等线"/>
                        </a:rPr>
                        <a:t>culețe</a:t>
                      </a:r>
                      <a:endParaRPr sz="2800" dirty="0">
                        <a:latin typeface="Times New Roman" panose="02020603050405020304"/>
                        <a:ea typeface="等线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1.141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1.015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1.258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0.043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o-RO" sz="2800" dirty="0">
                          <a:latin typeface="Times New Roman" panose="02020603050405020304"/>
                          <a:ea typeface="等线"/>
                        </a:rPr>
                        <a:t>Lungime spiculeț</a:t>
                      </a:r>
                      <a:endParaRPr sz="2800" dirty="0">
                        <a:latin typeface="Times New Roman" panose="02020603050405020304"/>
                        <a:ea typeface="等线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0.268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2.068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0.644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No. car</a:t>
                      </a:r>
                      <a:r>
                        <a:rPr lang="ro-RO" sz="2800" dirty="0" err="1">
                          <a:latin typeface="Times New Roman" panose="02020603050405020304"/>
                          <a:ea typeface="等线"/>
                        </a:rPr>
                        <a:t>iopse</a:t>
                      </a:r>
                      <a:endParaRPr sz="2800" dirty="0">
                        <a:latin typeface="Times New Roman" panose="02020603050405020304"/>
                        <a:ea typeface="等线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2.686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0.372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o-RO" sz="2800" dirty="0">
                          <a:latin typeface="Times New Roman" panose="02020603050405020304"/>
                          <a:ea typeface="等线"/>
                        </a:rPr>
                        <a:t>Lungime </a:t>
                      </a:r>
                      <a:r>
                        <a:rPr lang="ro-RO" sz="2800" dirty="0" err="1">
                          <a:latin typeface="Times New Roman" panose="02020603050405020304"/>
                          <a:ea typeface="等线"/>
                        </a:rPr>
                        <a:t>aristă</a:t>
                      </a:r>
                      <a:endParaRPr sz="2800" dirty="0">
                        <a:latin typeface="Times New Roman" panose="02020603050405020304"/>
                        <a:ea typeface="等线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1.120</a:t>
                      </a:r>
                    </a:p>
                  </a:txBody>
                  <a:tcPr marL="68580" marR="68580" marT="0" marB="0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E5CF85F6-E609-F1B6-2536-FA39088219B0}"/>
              </a:ext>
            </a:extLst>
          </p:cNvPr>
          <p:cNvSpPr txBox="1"/>
          <p:nvPr/>
        </p:nvSpPr>
        <p:spPr>
          <a:xfrm>
            <a:off x="14469360" y="30911705"/>
            <a:ext cx="13375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Cor</a:t>
            </a:r>
            <a:r>
              <a:rPr lang="ro-RO" sz="36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elații</a:t>
            </a:r>
            <a:r>
              <a:rPr lang="ro-RO" sz="36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între principalele caractere la </a:t>
            </a:r>
            <a:r>
              <a:rPr lang="ro-RO" sz="3600" i="1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Bromus</a:t>
            </a:r>
            <a:r>
              <a:rPr lang="ro-RO" sz="3600" i="1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sp</a:t>
            </a:r>
            <a:r>
              <a:rPr lang="ro-RO" sz="36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o-RO" sz="36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Fig. 9-10, 11-12. 13-14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69035E-6E7A-6666-C01A-3FC0C0AB0A64}"/>
              </a:ext>
            </a:extLst>
          </p:cNvPr>
          <p:cNvSpPr txBox="1"/>
          <p:nvPr/>
        </p:nvSpPr>
        <p:spPr>
          <a:xfrm>
            <a:off x="14837433" y="32096473"/>
            <a:ext cx="127267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266700"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Tab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el</a:t>
            </a:r>
            <a:r>
              <a:rPr lang="en-US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2. 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C</a:t>
            </a:r>
            <a:r>
              <a:rPr lang="en-US" sz="40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oef</a:t>
            </a:r>
            <a:r>
              <a:rPr lang="ro-RO" sz="40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icienții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Fisher</a:t>
            </a:r>
            <a:r>
              <a:rPr lang="en-US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(Z) 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pentru caracterele ambelor specii</a:t>
            </a:r>
            <a:r>
              <a:rPr lang="en-US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Bromus</a:t>
            </a:r>
            <a:r>
              <a:rPr lang="en-US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3F6214A-A165-7874-8002-062DEC5304F0}"/>
              </a:ext>
            </a:extLst>
          </p:cNvPr>
          <p:cNvSpPr txBox="1"/>
          <p:nvPr/>
        </p:nvSpPr>
        <p:spPr>
          <a:xfrm>
            <a:off x="13552858" y="37479610"/>
            <a:ext cx="14438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266700">
              <a:spcBef>
                <a:spcPts val="900"/>
              </a:spcBef>
              <a:spcAft>
                <a:spcPct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2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Pentru</a:t>
            </a:r>
            <a:r>
              <a:rPr lang="en-US" sz="2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|Z| &gt; 1.96, </a:t>
            </a:r>
            <a:r>
              <a:rPr lang="ro-RO" sz="2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există diferențe semnificative pentru</a:t>
            </a:r>
            <a:r>
              <a:rPr lang="en-US" sz="2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 = 95%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3BDC6DD-0FD6-A2E2-8C26-C14A2201DA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76057" y="547712"/>
            <a:ext cx="2884867" cy="375676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1A0F27A-5F35-DBCE-783E-41DE828FB3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747988"/>
              </p:ext>
            </p:extLst>
          </p:nvPr>
        </p:nvGraphicFramePr>
        <p:xfrm>
          <a:off x="920977" y="21916790"/>
          <a:ext cx="6379639" cy="417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7B8DBAE-E5E3-584E-2D89-5E1F3762F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086772"/>
              </p:ext>
            </p:extLst>
          </p:nvPr>
        </p:nvGraphicFramePr>
        <p:xfrm>
          <a:off x="7589978" y="21892214"/>
          <a:ext cx="6175423" cy="419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D675FC7-8F40-9600-F1F3-A5C5C66EE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157653"/>
              </p:ext>
            </p:extLst>
          </p:nvPr>
        </p:nvGraphicFramePr>
        <p:xfrm>
          <a:off x="920977" y="26504576"/>
          <a:ext cx="6379639" cy="437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4078FCE-3E7D-91B7-78BD-023502883F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893820"/>
              </p:ext>
            </p:extLst>
          </p:nvPr>
        </p:nvGraphicFramePr>
        <p:xfrm>
          <a:off x="7589978" y="26436145"/>
          <a:ext cx="6215797" cy="444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30A1F1B-979D-EE8E-92AD-FE6328ABFC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7557551"/>
              </p:ext>
            </p:extLst>
          </p:nvPr>
        </p:nvGraphicFramePr>
        <p:xfrm>
          <a:off x="874271" y="31322081"/>
          <a:ext cx="6426345" cy="417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E5396EF-DF9E-DDB1-243C-DFA6CBAE15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523168"/>
              </p:ext>
            </p:extLst>
          </p:nvPr>
        </p:nvGraphicFramePr>
        <p:xfrm>
          <a:off x="7589979" y="31350403"/>
          <a:ext cx="6175422" cy="4116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F00A9CD-653B-C2B9-84F9-823B37FFA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2497878"/>
              </p:ext>
            </p:extLst>
          </p:nvPr>
        </p:nvGraphicFramePr>
        <p:xfrm>
          <a:off x="920977" y="35912101"/>
          <a:ext cx="6379639" cy="453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C674313-794A-755D-15E1-B2D612231F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008331"/>
              </p:ext>
            </p:extLst>
          </p:nvPr>
        </p:nvGraphicFramePr>
        <p:xfrm>
          <a:off x="7589979" y="35912101"/>
          <a:ext cx="6215797" cy="450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2D279BC-27CA-A246-ECD7-05366F5CA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432603"/>
              </p:ext>
            </p:extLst>
          </p:nvPr>
        </p:nvGraphicFramePr>
        <p:xfrm>
          <a:off x="14469361" y="17560596"/>
          <a:ext cx="6591335" cy="394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DAB8DBA-1C54-2993-837C-99894CE4D6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994143"/>
              </p:ext>
            </p:extLst>
          </p:nvPr>
        </p:nvGraphicFramePr>
        <p:xfrm>
          <a:off x="21405240" y="17560596"/>
          <a:ext cx="6520913" cy="386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37161289-B8E0-63A0-E9ED-933696D73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23464"/>
              </p:ext>
            </p:extLst>
          </p:nvPr>
        </p:nvGraphicFramePr>
        <p:xfrm>
          <a:off x="14469361" y="21916790"/>
          <a:ext cx="6591335" cy="407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4F6512EA-B4C2-0152-42C0-2AEC9DCC8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665751"/>
              </p:ext>
            </p:extLst>
          </p:nvPr>
        </p:nvGraphicFramePr>
        <p:xfrm>
          <a:off x="21405240" y="21894147"/>
          <a:ext cx="6520914" cy="410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4DA91460-7AA2-CD03-CD16-33EEEC501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942699"/>
              </p:ext>
            </p:extLst>
          </p:nvPr>
        </p:nvGraphicFramePr>
        <p:xfrm>
          <a:off x="14469361" y="26334025"/>
          <a:ext cx="6591335" cy="446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71B1AB0B-EA2E-DAA5-B722-AFC9FC1F2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599070"/>
              </p:ext>
            </p:extLst>
          </p:nvPr>
        </p:nvGraphicFramePr>
        <p:xfrm>
          <a:off x="21405240" y="26329904"/>
          <a:ext cx="6520912" cy="449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147823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07" y="484906"/>
            <a:ext cx="3617620" cy="375676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567" y="5244409"/>
            <a:ext cx="28797858" cy="0"/>
          </a:xfrm>
          <a:prstGeom prst="line">
            <a:avLst/>
          </a:prstGeom>
          <a:ln w="1270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3337" y="5629834"/>
            <a:ext cx="25580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5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COMPARATIVE ASPECTS OF </a:t>
            </a:r>
            <a:r>
              <a:rPr lang="en-US" sz="5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Bromus arvensis </a:t>
            </a:r>
            <a:r>
              <a:rPr lang="en-US" sz="5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L. &amp; </a:t>
            </a:r>
            <a:r>
              <a:rPr lang="en-US" sz="5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Bromus</a:t>
            </a:r>
            <a:r>
              <a:rPr lang="en-US" sz="5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secalinus </a:t>
            </a:r>
            <a:r>
              <a:rPr lang="en-US" sz="5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ro-RO" sz="5400" dirty="0"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sz="5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WEEDS BY MORPHOLOGICAL CHARACTERS </a:t>
            </a:r>
            <a:r>
              <a:rPr lang="en-US" sz="5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FROM WINTER WHEAT CROP</a:t>
            </a:r>
            <a:endParaRPr lang="en-US" sz="5400" dirty="0"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390" y="7560823"/>
            <a:ext cx="27656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6670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Nicolaie</a:t>
            </a:r>
            <a:r>
              <a:rPr lang="en-US" sz="4400" b="1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IONESCU, Aurel Florentin BADIU</a:t>
            </a:r>
            <a:endParaRPr lang="en-US" sz="4400" b="1" baseline="30000" dirty="0"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596" y="7870998"/>
            <a:ext cx="13475875" cy="41549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457200" algn="just" defTabSz="266700">
              <a:spcBef>
                <a:spcPct val="0"/>
              </a:spcBef>
              <a:spcAft>
                <a:spcPct val="0"/>
              </a:spcAft>
            </a:pPr>
            <a:r>
              <a:rPr lang="ro-RO" sz="44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ro-RO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Among the invasive weed species in winter wheat crops,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B.arvensis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L. together with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B.secalinus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L. are currently included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These two new species widespread in the area could express some characteristics that demonstrate their recent adaptability to winter wheat cultivation.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1528" y="11987706"/>
            <a:ext cx="13589944" cy="88947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457200" algn="just" defTabSz="266700">
              <a:spcBef>
                <a:spcPct val="0"/>
              </a:spcBef>
              <a:spcAft>
                <a:spcPct val="0"/>
              </a:spcAft>
            </a:pPr>
            <a:r>
              <a:rPr lang="ro-RO" sz="4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MATERIALS AND METHODS</a:t>
            </a:r>
            <a:r>
              <a:rPr lang="ro-RO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determinations were carried out separately for the two species. Thus, for </a:t>
            </a:r>
            <a:r>
              <a:rPr lang="en-US" sz="4400" i="1" u="sng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B.secalinus</a:t>
            </a:r>
            <a:r>
              <a:rPr lang="en-US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these were carried out during </a:t>
            </a:r>
            <a:r>
              <a:rPr lang="en-US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June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and for </a:t>
            </a:r>
            <a:r>
              <a:rPr lang="en-US" sz="4400" i="1" u="sng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B.arvensis</a:t>
            </a:r>
            <a:r>
              <a:rPr lang="en-US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in July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The research was carried out between </a:t>
            </a:r>
            <a:r>
              <a:rPr lang="en-US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2019 and 2023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in different private areas, cultivated with winter wheat, namely from the area of the High Plain of Pitești. The plant collection system for carrying out the determinations consisted of </a:t>
            </a:r>
            <a:r>
              <a:rPr lang="en-US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going through the wheat plot diagonally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with an emphasis </a:t>
            </a:r>
            <a:r>
              <a:rPr lang="en-US" sz="44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on zig-zag movement and randomly collecting stems/plants in a total number of 100</a:t>
            </a:r>
            <a:r>
              <a:rPr lang="en-US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The harvested plants were brought to the laboratory and kept in the shade for a few days for total drying.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9817" y="20669852"/>
            <a:ext cx="135899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latin typeface="Arial" charset="0"/>
                <a:cs typeface="Arial" charset="0"/>
              </a:rPr>
              <a:t>   </a:t>
            </a:r>
            <a:r>
              <a:rPr lang="ro-RO" sz="4400" b="1" dirty="0">
                <a:latin typeface="Arial" charset="0"/>
                <a:cs typeface="Arial" charset="0"/>
              </a:rPr>
              <a:t>RESULTS AND DISCUSSION</a:t>
            </a:r>
          </a:p>
          <a:p>
            <a:endParaRPr lang="ro-RO" sz="4000" b="1" dirty="0">
              <a:latin typeface="Arial" charset="0"/>
              <a:cs typeface="Arial" charset="0"/>
            </a:endParaRPr>
          </a:p>
          <a:p>
            <a:endParaRPr lang="ro-RO" sz="4000" b="1" dirty="0">
              <a:latin typeface="Arial" charset="0"/>
              <a:ea typeface="Arial" charset="0"/>
              <a:cs typeface="Arial" charset="0"/>
            </a:endParaRPr>
          </a:p>
          <a:p>
            <a:endParaRPr lang="ro-RO" sz="4000" b="1" dirty="0">
              <a:latin typeface="Arial" charset="0"/>
              <a:ea typeface="Arial" charset="0"/>
              <a:cs typeface="Arial" charset="0"/>
            </a:endParaRPr>
          </a:p>
          <a:p>
            <a:endParaRPr lang="ro-RO" sz="40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567" y="5316670"/>
            <a:ext cx="28797858" cy="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67" y="5442262"/>
            <a:ext cx="28797858" cy="0"/>
          </a:xfrm>
          <a:prstGeom prst="line">
            <a:avLst/>
          </a:prstGeom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99936" y="254102"/>
            <a:ext cx="178749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 Black" panose="020B0A04020102020204" pitchFamily="34" charset="0"/>
              </a:rPr>
              <a:t>The 5th Edition of the Annual Conference</a:t>
            </a:r>
          </a:p>
          <a:p>
            <a:pPr algn="ctr"/>
            <a:r>
              <a:rPr lang="en-US" sz="6000" b="1" dirty="0">
                <a:latin typeface="Arial Black" panose="020B0A04020102020204" pitchFamily="34" charset="0"/>
              </a:rPr>
              <a:t>“Romanian agricultural and forestry research: achievements and prospectives” </a:t>
            </a:r>
            <a:endParaRPr lang="ro-RO" sz="6000" b="1" dirty="0">
              <a:latin typeface="Arial Black" panose="020B0A04020102020204" pitchFamily="34" charset="0"/>
            </a:endParaRPr>
          </a:p>
          <a:p>
            <a:pPr algn="ctr"/>
            <a:r>
              <a:rPr lang="en-US" sz="6000" b="1" dirty="0">
                <a:latin typeface="Arial Black" panose="020B0A04020102020204" pitchFamily="34" charset="0"/>
              </a:rPr>
              <a:t>May 28,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43612" y="38250234"/>
            <a:ext cx="136199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defTabSz="266700">
              <a:spcBef>
                <a:spcPct val="0"/>
              </a:spcBef>
              <a:spcAft>
                <a:spcPct val="0"/>
              </a:spcAft>
            </a:pPr>
            <a:r>
              <a:rPr lang="ro-RO" sz="4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CONCLUSIONS</a:t>
            </a:r>
            <a:r>
              <a:rPr lang="ro-RO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T</a:t>
            </a:r>
            <a:r>
              <a:rPr lang="en-US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he weed </a:t>
            </a:r>
            <a:r>
              <a:rPr lang="en-US" sz="4000" i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B.arvensis</a:t>
            </a:r>
            <a:r>
              <a:rPr lang="en-US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L. and </a:t>
            </a:r>
            <a:r>
              <a:rPr lang="en-US" sz="40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B. secalinus</a:t>
            </a:r>
            <a:r>
              <a:rPr lang="en-US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L., which have recently spread in the analyzed area, have demonstrated good adaptability in the winter wheat crop. Currently, these species are </a:t>
            </a:r>
            <a:r>
              <a:rPr lang="en-US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characterized as invasive and dangerous species</a:t>
            </a:r>
            <a:r>
              <a:rPr lang="en-US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This is </a:t>
            </a:r>
            <a:r>
              <a:rPr lang="en-US" sz="4000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demonstrated by the rapid spread, emergence and evolution of vegetation, in accordance with winter wheat plants</a:t>
            </a:r>
            <a:r>
              <a:rPr lang="en-US" sz="4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49B3287-3B09-2EA3-ECC9-04C45FB976B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80254" y="21566461"/>
            <a:ext cx="6591334" cy="42430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68F56E-5546-089C-7096-A3FCF547D01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610169" y="21560950"/>
            <a:ext cx="6293370" cy="42430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0810A3-B551-6696-F570-E62CCD0F40A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80254" y="26100951"/>
            <a:ext cx="6591333" cy="43776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7EB64B9-12A3-0AC7-8EB4-7590C48D2FB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610168" y="26108326"/>
            <a:ext cx="6175425" cy="43770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5F5DA4-5DF6-428A-6E01-DDCEFEB6E2E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80254" y="30803905"/>
            <a:ext cx="6591333" cy="42138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69A9791-F559-2943-081D-6772CAAA2CAF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610167" y="30803905"/>
            <a:ext cx="6175425" cy="42138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3D780F-17E0-BECB-D6BA-77AB88A51CDC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780255" y="35299091"/>
            <a:ext cx="6591332" cy="45434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CF299C8-75C9-9C4E-0069-AB6D9692FC98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610168" y="35336289"/>
            <a:ext cx="6175423" cy="454342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A905C30-F7F4-39C0-92BD-160AD6C0BE18}"/>
              </a:ext>
            </a:extLst>
          </p:cNvPr>
          <p:cNvSpPr txBox="1"/>
          <p:nvPr/>
        </p:nvSpPr>
        <p:spPr>
          <a:xfrm>
            <a:off x="863894" y="39842516"/>
            <a:ext cx="125473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Frequencies of </a:t>
            </a:r>
            <a:r>
              <a:rPr lang="en-US" sz="40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B.arvensis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&amp; B. </a:t>
            </a:r>
            <a:r>
              <a:rPr lang="ro-RO" sz="40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secalinus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</a:t>
            </a:r>
            <a:r>
              <a:rPr lang="ro-RO" sz="40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by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</a:t>
            </a:r>
            <a:r>
              <a:rPr lang="ro-RO" sz="40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panicle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</a:t>
            </a:r>
            <a:r>
              <a:rPr lang="ro-RO" sz="40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length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, </a:t>
            </a:r>
            <a:r>
              <a:rPr lang="ro-RO" sz="40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no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. </a:t>
            </a:r>
            <a:r>
              <a:rPr lang="ro-RO" sz="40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spikelets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/</a:t>
            </a:r>
            <a:r>
              <a:rPr lang="ro-RO" sz="40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panicle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, </a:t>
            </a:r>
            <a:r>
              <a:rPr lang="ro-RO" sz="40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no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. </a:t>
            </a:r>
            <a:r>
              <a:rPr lang="ro-RO" sz="40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grains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/</a:t>
            </a:r>
            <a:r>
              <a:rPr lang="ro-RO" sz="40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spikelet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</a:t>
            </a:r>
            <a:r>
              <a:rPr lang="ro-RO" sz="40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and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TGW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. Fig. 1-2, 3-4, 5-6, 7-8</a:t>
            </a:r>
            <a:r>
              <a:rPr lang="en-US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                 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92681F4-D2D1-E26D-01FA-FAE4F5E42BCA}"/>
              </a:ext>
            </a:extLst>
          </p:cNvPr>
          <p:cNvGraphicFramePr/>
          <p:nvPr>
            <p:custDataLst>
              <p:tags r:id="rId1"/>
            </p:custDataLst>
            <p:extLst/>
          </p:nvPr>
        </p:nvGraphicFramePr>
        <p:xfrm>
          <a:off x="14515654" y="10361524"/>
          <a:ext cx="13475874" cy="6644640"/>
        </p:xfrm>
        <a:graphic>
          <a:graphicData uri="http://schemas.openxmlformats.org/drawingml/2006/table">
            <a:tbl>
              <a:tblPr/>
              <a:tblGrid>
                <a:gridCol w="260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5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3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9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89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831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Weed characters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No. nods/ panicle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No. </a:t>
                      </a:r>
                      <a:r>
                        <a:rPr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spikelets</a:t>
                      </a: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/ </a:t>
                      </a:r>
                      <a:r>
                        <a:rPr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panikle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Spikelet length, mm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No. caryopsis/ spikelet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Awn length, </a:t>
                      </a: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TGW, </a:t>
                      </a: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 gridSpan="7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Bromus arvensis L.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Panicle length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.554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.659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-.113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-.172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.299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.141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No. nods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.629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-.198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-.191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.129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-.136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No. </a:t>
                      </a:r>
                      <a:r>
                        <a:rPr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spikelets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-.006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-.037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.135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-.194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Spikelet length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.828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-.222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-.026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No. caryopsis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-.296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-.260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Awn length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.250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40">
                <a:tc gridSpan="7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Bromus secalinus L.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Panicle length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.261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.415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.095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.137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.098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-.053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No. nods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.337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-.119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-.130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-.156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-.169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No. </a:t>
                      </a:r>
                      <a:r>
                        <a:rPr sz="2000" b="1" dirty="0" err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spikelets</a:t>
                      </a:r>
                      <a:endParaRPr sz="2000" b="1" dirty="0">
                        <a:latin typeface="Arial" panose="020B0604020202020204" pitchFamily="34" charset="0"/>
                        <a:ea typeface="等线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.084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.014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-.117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-.207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Spikelet length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</a:t>
                      </a:r>
                      <a:r>
                        <a:rPr sz="2000" b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841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.198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-.189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No. caryopsis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.247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rgbClr val="EE0000"/>
                          </a:solidFill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-.395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Awn length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.092</a:t>
                      </a:r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40">
                <a:tc gridSpan="7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LSD (0.5)= 0.19     LSD (0.1)=0.25     LSD (0.01)=0.32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2DFE2E6F-ADC6-FD54-A3E0-847FF0CDBA50}"/>
              </a:ext>
            </a:extLst>
          </p:cNvPr>
          <p:cNvSpPr txBox="1"/>
          <p:nvPr/>
        </p:nvSpPr>
        <p:spPr>
          <a:xfrm>
            <a:off x="13981471" y="8604280"/>
            <a:ext cx="144386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266700"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Table 1. Correlations between the main morphological of</a:t>
            </a:r>
            <a:r>
              <a:rPr lang="en-US" sz="4400" i="1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 B. arvensis</a:t>
            </a:r>
            <a:r>
              <a:rPr lang="en-US" sz="44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 L. and </a:t>
            </a:r>
            <a:r>
              <a:rPr lang="en-US" sz="4400" i="1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B. secalinus</a:t>
            </a:r>
            <a:r>
              <a:rPr lang="en-US" sz="44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 L. weed species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E71788E2-5914-DEA3-FF48-F2ED9471D24C}"/>
              </a:ext>
            </a:extLst>
          </p:cNvPr>
          <p:cNvGraphicFramePr/>
          <p:nvPr>
            <p:extLst/>
          </p:nvPr>
        </p:nvGraphicFramePr>
        <p:xfrm>
          <a:off x="14463514" y="33492985"/>
          <a:ext cx="13381412" cy="3840480"/>
        </p:xfrm>
        <a:graphic>
          <a:graphicData uri="http://schemas.openxmlformats.org/drawingml/2006/table">
            <a:tbl>
              <a:tblPr/>
              <a:tblGrid>
                <a:gridCol w="2858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6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2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4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Weed </a:t>
                      </a:r>
                      <a:r>
                        <a:rPr sz="2800" dirty="0">
                          <a:latin typeface="Arial" panose="020B0604020202020204" pitchFamily="34" charset="0"/>
                          <a:ea typeface="等线"/>
                          <a:cs typeface="Arial" panose="020B0604020202020204" pitchFamily="34" charset="0"/>
                        </a:rPr>
                        <a:t>characters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No. nods/ panicle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No. spikelets/ panikle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Spikelet length, mm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No. caryopsis/ spikelet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Awn length, </a:t>
                      </a: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mm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TGW, </a:t>
                      </a: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latin typeface="Times New Roman" panose="02020603050405020304"/>
                          <a:ea typeface="等线"/>
                        </a:rPr>
                        <a:t>g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Panicle length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b="1">
                          <a:latin typeface="Times New Roman" panose="02020603050405020304"/>
                          <a:ea typeface="等线"/>
                        </a:rPr>
                        <a:t>2.027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2.952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0.498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1.475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1.534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1.033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No. nods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3.331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0.142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0.219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0.098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0.003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No. spikelets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1.141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1.015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1.258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0.043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Spikelet length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0.268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2.068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0.644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No. caryopsis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2.686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0.372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Awn length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等线"/>
                        </a:rPr>
                        <a:t>1.120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2" name="Picture 41">
            <a:extLst>
              <a:ext uri="{FF2B5EF4-FFF2-40B4-BE49-F238E27FC236}">
                <a16:creationId xmlns:a16="http://schemas.microsoft.com/office/drawing/2014/main" id="{1ECACEDA-C746-79F6-B8CF-21F23C9803E7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4463513" y="17547189"/>
            <a:ext cx="6597183" cy="39604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A59435F-88A1-A087-3198-5B3D7D408EBD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21279339" y="17548459"/>
            <a:ext cx="6740831" cy="39592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EAC43F7-746F-B761-78BA-301B51C0EC45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4469361" y="21923364"/>
            <a:ext cx="6591336" cy="406908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CBDF8C6-B4DC-FA31-3CE6-46D759316EA9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21370250" y="21916790"/>
            <a:ext cx="6591336" cy="407797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AA11F68-F202-5DDA-59CC-FE1B4D949A0C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14469361" y="26305045"/>
            <a:ext cx="6591335" cy="44477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8A19CD1-3E9B-11DF-58FE-BCB3DD4C45FE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21329873" y="26341533"/>
            <a:ext cx="6596281" cy="451547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5CF85F6-E609-F1B6-2536-FA39088219B0}"/>
              </a:ext>
            </a:extLst>
          </p:cNvPr>
          <p:cNvSpPr txBox="1"/>
          <p:nvPr/>
        </p:nvSpPr>
        <p:spPr>
          <a:xfrm>
            <a:off x="14469360" y="30911705"/>
            <a:ext cx="133755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Correlation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s</a:t>
            </a:r>
            <a:r>
              <a:rPr lang="en-US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between </a:t>
            </a:r>
            <a:r>
              <a:rPr lang="ro-RO" sz="40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the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</a:t>
            </a:r>
            <a:r>
              <a:rPr lang="ro-RO" sz="40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main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</a:t>
            </a:r>
            <a:r>
              <a:rPr lang="ro-RO" sz="40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characters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of </a:t>
            </a:r>
            <a:r>
              <a:rPr lang="ro-RO" sz="4000" dirty="0" err="1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Bromus</a:t>
            </a:r>
            <a:r>
              <a:rPr lang="ro-RO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 sp. Fig. 9-10, 11-12. 13-14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69035E-6E7A-6666-C01A-3FC0C0AB0A64}"/>
              </a:ext>
            </a:extLst>
          </p:cNvPr>
          <p:cNvSpPr txBox="1"/>
          <p:nvPr/>
        </p:nvSpPr>
        <p:spPr>
          <a:xfrm>
            <a:off x="14837433" y="32096473"/>
            <a:ext cx="127267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266700">
              <a:spcBef>
                <a:spcPct val="0"/>
              </a:spcBef>
            </a:pPr>
            <a:r>
              <a:rPr lang="en-US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Table 2. Fisher coefficients (Z) for both species of </a:t>
            </a:r>
            <a:r>
              <a:rPr lang="en-US" sz="4000" i="1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Bromus</a:t>
            </a:r>
            <a:r>
              <a:rPr lang="en-US" sz="4000" dirty="0">
                <a:latin typeface="Arial" panose="020B0604020202020204" pitchFamily="34" charset="0"/>
                <a:ea typeface="等线"/>
                <a:cs typeface="Arial" panose="020B0604020202020204" pitchFamily="34" charset="0"/>
              </a:rPr>
              <a:t> characters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3F6214A-A165-7874-8002-062DEC5304F0}"/>
              </a:ext>
            </a:extLst>
          </p:cNvPr>
          <p:cNvSpPr txBox="1"/>
          <p:nvPr/>
        </p:nvSpPr>
        <p:spPr>
          <a:xfrm>
            <a:off x="13552858" y="37479610"/>
            <a:ext cx="14438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266700">
              <a:spcBef>
                <a:spcPts val="900"/>
              </a:spcBef>
              <a:spcAft>
                <a:spcPct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For |Z| &gt; 1.96, there is significant difference for P = 95%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3BDC6DD-0FD6-A2E2-8C26-C14A2201DA89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2751" y="525062"/>
            <a:ext cx="2884867" cy="37567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02477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04*326"/>
  <p:tag name="TABLE_ENDDRAG_RECT" val="39*35*804*3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04*326"/>
  <p:tag name="TABLE_ENDDRAG_RECT" val="39*35*804*32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1457</TotalTime>
  <Words>1794</Words>
  <Application>Microsoft Office PowerPoint</Application>
  <PresentationFormat>Custom</PresentationFormat>
  <Paragraphs>420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等线</vt:lpstr>
      <vt:lpstr>等线</vt:lpstr>
      <vt:lpstr>SimSun</vt:lpstr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Cristina Zaharia | ASAS</cp:lastModifiedBy>
  <cp:revision>191</cp:revision>
  <cp:lastPrinted>2026-04-15T14:03:16Z</cp:lastPrinted>
  <dcterms:created xsi:type="dcterms:W3CDTF">2015-08-26T05:25:30Z</dcterms:created>
  <dcterms:modified xsi:type="dcterms:W3CDTF">2026-05-26T07:50:54Z</dcterms:modified>
</cp:coreProperties>
</file>